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58" r:id="rId6"/>
    <p:sldId id="260" r:id="rId7"/>
    <p:sldId id="261" r:id="rId8"/>
    <p:sldId id="263" r:id="rId9"/>
    <p:sldId id="268" r:id="rId10"/>
    <p:sldId id="265" r:id="rId11"/>
    <p:sldId id="266" r:id="rId12"/>
    <p:sldId id="269" r:id="rId13"/>
    <p:sldId id="264" r:id="rId14"/>
    <p:sldId id="270" r:id="rId15"/>
    <p:sldId id="267" r:id="rId16"/>
    <p:sldId id="273" r:id="rId17"/>
    <p:sldId id="271" r:id="rId18"/>
    <p:sldId id="272" r:id="rId19"/>
    <p:sldId id="274" r:id="rId20"/>
    <p:sldId id="275"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7"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97784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62996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058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291689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8435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876387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771088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17897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82059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55371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CA8D0-B8DD-4CBB-9E3B-8FD216B9613F}"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09961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CA8D0-B8DD-4CBB-9E3B-8FD216B9613F}" type="datetimeFigureOut">
              <a:rPr lang="en-US" smtClean="0"/>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43630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7CA8D0-B8DD-4CBB-9E3B-8FD216B9613F}" type="datetimeFigureOut">
              <a:rPr lang="en-US" smtClean="0"/>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00071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CA8D0-B8DD-4CBB-9E3B-8FD216B9613F}" type="datetimeFigureOut">
              <a:rPr lang="en-US" smtClean="0"/>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06310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CA8D0-B8DD-4CBB-9E3B-8FD216B9613F}"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26054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CA8D0-B8DD-4CBB-9E3B-8FD216B9613F}"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57664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7CA8D0-B8DD-4CBB-9E3B-8FD216B9613F}" type="datetimeFigureOut">
              <a:rPr lang="en-US" smtClean="0"/>
              <a:t>9/29/2014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603A80-BE05-4298-BD56-E505ACA7D631}" type="slidenum">
              <a:rPr lang="en-US" smtClean="0"/>
              <a:t>‹#›</a:t>
            </a:fld>
            <a:endParaRPr lang="en-US"/>
          </a:p>
        </p:txBody>
      </p:sp>
    </p:spTree>
    <p:extLst>
      <p:ext uri="{BB962C8B-B14F-4D97-AF65-F5344CB8AC3E}">
        <p14:creationId xmlns:p14="http://schemas.microsoft.com/office/powerpoint/2010/main" val="1598124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seconomy.about.com/od/people/p/Bernie_Madoff.htm" TargetMode="External"/><Relationship Id="rId2" Type="http://schemas.openxmlformats.org/officeDocument/2006/relationships/hyperlink" Target="http://useconomy.about.com/od/glossary/g/securitie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useconomy.about.com/od/stocksandstockinvesting/f/Stocks.htm" TargetMode="External"/><Relationship Id="rId2" Type="http://schemas.openxmlformats.org/officeDocument/2006/relationships/hyperlink" Target="http://useconomy.about.com/od/glossary/g/securitie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allstreetsurvivor.com/Public/Research/Quotes.aspx?symbol=AAP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iscoveryeducation.com/nyse/"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useconomy.about.com/od/themarkets/f/Dow_Jones.htm" TargetMode="External"/><Relationship Id="rId2" Type="http://schemas.openxmlformats.org/officeDocument/2006/relationships/hyperlink" Target="http://useconomy.about.com/od/themarkets/f/NYSE.htm" TargetMode="External"/><Relationship Id="rId1" Type="http://schemas.openxmlformats.org/officeDocument/2006/relationships/slideLayout" Target="../slideLayouts/slideLayout2.xml"/><Relationship Id="rId4" Type="http://schemas.openxmlformats.org/officeDocument/2006/relationships/hyperlink" Target="http://useconomy.about.com/od/glossary/g/SP500.ht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useconomy.about.com/od/criticalssues/f/What-Is-the-Global-Financial-Crisis-of-2008.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money.cnn.com/data/dow3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money.cnn.com/data/markets/sandp/?page=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https://www.youtube.com/embed/JrGp4ofULzQ?feature=player_embedd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seconomy.about.com/od/glossary/g/securitie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to Invest</a:t>
            </a:r>
            <a:endParaRPr lang="en-US" dirty="0"/>
          </a:p>
        </p:txBody>
      </p:sp>
      <p:sp>
        <p:nvSpPr>
          <p:cNvPr id="3" name="Subtitle 2"/>
          <p:cNvSpPr>
            <a:spLocks noGrp="1"/>
          </p:cNvSpPr>
          <p:nvPr>
            <p:ph type="subTitle" idx="1"/>
          </p:nvPr>
        </p:nvSpPr>
        <p:spPr/>
        <p:txBody>
          <a:bodyPr/>
          <a:lstStyle/>
          <a:p>
            <a:r>
              <a:rPr lang="en-US" dirty="0" smtClean="0"/>
              <a:t>The Stock Market</a:t>
            </a:r>
            <a:endParaRPr lang="en-US" dirty="0"/>
          </a:p>
        </p:txBody>
      </p:sp>
    </p:spTree>
    <p:extLst>
      <p:ext uri="{BB962C8B-B14F-4D97-AF65-F5344CB8AC3E}">
        <p14:creationId xmlns:p14="http://schemas.microsoft.com/office/powerpoint/2010/main" val="169810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149225"/>
            <a:ext cx="10515600" cy="1325563"/>
          </a:xfrm>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193800"/>
            <a:ext cx="10515600" cy="5181600"/>
          </a:xfrm>
        </p:spPr>
        <p:txBody>
          <a:bodyPr>
            <a:normAutofit fontScale="92500" lnSpcReduction="20000"/>
          </a:bodyPr>
          <a:lstStyle/>
          <a:p>
            <a:pPr marL="457200" lvl="1" indent="0">
              <a:buNone/>
            </a:pPr>
            <a:r>
              <a:rPr lang="en-US" sz="4000" dirty="0" smtClean="0"/>
              <a:t>The </a:t>
            </a:r>
            <a:r>
              <a:rPr lang="en-US" sz="4000" dirty="0"/>
              <a:t>NASDAQ (National Association of </a:t>
            </a:r>
            <a:r>
              <a:rPr lang="en-US" sz="4000" dirty="0">
                <a:hlinkClick r:id="rId2"/>
              </a:rPr>
              <a:t>Securities</a:t>
            </a:r>
            <a:r>
              <a:rPr lang="en-US" sz="4000" dirty="0"/>
              <a:t> Dealer Automated </a:t>
            </a:r>
            <a:r>
              <a:rPr lang="en-US" sz="4000" dirty="0" smtClean="0"/>
              <a:t>Quotation)</a:t>
            </a:r>
          </a:p>
          <a:p>
            <a:pPr lvl="3"/>
            <a:r>
              <a:rPr lang="en-US" sz="2400" dirty="0" smtClean="0"/>
              <a:t>Founded in 1971 </a:t>
            </a:r>
          </a:p>
          <a:p>
            <a:pPr lvl="3"/>
            <a:r>
              <a:rPr lang="en-US" sz="2400" dirty="0" smtClean="0"/>
              <a:t>NASDAQ </a:t>
            </a:r>
            <a:r>
              <a:rPr lang="en-US" sz="2400" dirty="0"/>
              <a:t>is the largest electronic equities exchange in the U.S</a:t>
            </a:r>
            <a:r>
              <a:rPr lang="en-US" sz="2400" dirty="0" smtClean="0"/>
              <a:t>.</a:t>
            </a:r>
          </a:p>
          <a:p>
            <a:pPr lvl="3"/>
            <a:r>
              <a:rPr lang="en-US" sz="2400" dirty="0" smtClean="0"/>
              <a:t>It </a:t>
            </a:r>
            <a:r>
              <a:rPr lang="en-US" sz="2400" dirty="0"/>
              <a:t>was originally founded by disgraced securities trader </a:t>
            </a:r>
            <a:r>
              <a:rPr lang="en-US" sz="2400" dirty="0">
                <a:hlinkClick r:id="rId3"/>
              </a:rPr>
              <a:t>Bernie Madoff</a:t>
            </a:r>
            <a:r>
              <a:rPr lang="en-US" sz="2400" dirty="0"/>
              <a:t>, who was also President of the NASDAQ Board</a:t>
            </a:r>
            <a:r>
              <a:rPr lang="en-US" sz="2400" dirty="0" smtClean="0"/>
              <a:t>.</a:t>
            </a:r>
          </a:p>
          <a:p>
            <a:pPr lvl="3"/>
            <a:r>
              <a:rPr lang="en-US" sz="2400" dirty="0"/>
              <a:t>On March 10, 2000, the NASDAQ reached its </a:t>
            </a:r>
            <a:r>
              <a:rPr lang="en-US" sz="2400" dirty="0">
                <a:solidFill>
                  <a:srgbClr val="FF0000"/>
                </a:solidFill>
              </a:rPr>
              <a:t>all-time high </a:t>
            </a:r>
            <a:r>
              <a:rPr lang="en-US" sz="2400" dirty="0"/>
              <a:t>of </a:t>
            </a:r>
            <a:r>
              <a:rPr lang="en-US" sz="2400" dirty="0" smtClean="0"/>
              <a:t>5,048.62  </a:t>
            </a:r>
          </a:p>
          <a:p>
            <a:pPr lvl="3"/>
            <a:r>
              <a:rPr lang="en-US" sz="2400" dirty="0" smtClean="0">
                <a:solidFill>
                  <a:srgbClr val="FF0000"/>
                </a:solidFill>
              </a:rPr>
              <a:t>All time low </a:t>
            </a:r>
            <a:r>
              <a:rPr lang="en-US" sz="2400" dirty="0" smtClean="0"/>
              <a:t>- 1,114.11 </a:t>
            </a:r>
            <a:r>
              <a:rPr lang="en-US" sz="2400" dirty="0"/>
              <a:t>when it closed on October 9, </a:t>
            </a:r>
            <a:r>
              <a:rPr lang="en-US" sz="2400" dirty="0" smtClean="0"/>
              <a:t>2002</a:t>
            </a:r>
          </a:p>
          <a:p>
            <a:pPr lvl="3"/>
            <a:r>
              <a:rPr lang="en-US" sz="2400" dirty="0"/>
              <a:t>The NASDAQ has become less reliant on technology stocks, now comprising only 44.8% of the total. Consumer goods, like Bed Bath &amp; Beyond and Green Mountain, now make up 16.3% of the NASDAQ, while healthcare has grown to 13.9% of the total. However, hi profile tech companies, like Apple, Microsoft,  and Yahoo, continue to make their home on the NASDAQ.</a:t>
            </a:r>
          </a:p>
          <a:p>
            <a:pPr marL="1371600" lvl="3" indent="0">
              <a:buNone/>
            </a:pPr>
            <a:endParaRPr lang="en-US" sz="2400" dirty="0" smtClean="0"/>
          </a:p>
          <a:p>
            <a:pPr lvl="3"/>
            <a:endParaRPr lang="en-US" sz="2400" dirty="0" smtClean="0"/>
          </a:p>
        </p:txBody>
      </p:sp>
    </p:spTree>
    <p:extLst>
      <p:ext uri="{BB962C8B-B14F-4D97-AF65-F5344CB8AC3E}">
        <p14:creationId xmlns:p14="http://schemas.microsoft.com/office/powerpoint/2010/main" val="114893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143000"/>
            <a:ext cx="10515600" cy="5232400"/>
          </a:xfrm>
        </p:spPr>
        <p:txBody>
          <a:bodyPr>
            <a:normAutofit fontScale="85000" lnSpcReduction="20000"/>
          </a:bodyPr>
          <a:lstStyle/>
          <a:p>
            <a:pPr marL="457200" lvl="1" indent="0">
              <a:buNone/>
            </a:pPr>
            <a:r>
              <a:rPr lang="en-US" sz="4000" dirty="0" smtClean="0"/>
              <a:t>The </a:t>
            </a:r>
            <a:r>
              <a:rPr lang="en-US" sz="4000" dirty="0"/>
              <a:t>New York Stock Exchange (NYSE</a:t>
            </a:r>
            <a:r>
              <a:rPr lang="en-US" sz="4000" dirty="0" smtClean="0"/>
              <a:t>) </a:t>
            </a:r>
          </a:p>
          <a:p>
            <a:pPr lvl="3"/>
            <a:r>
              <a:rPr lang="en-US" sz="2800" dirty="0" smtClean="0"/>
              <a:t>The </a:t>
            </a:r>
            <a:r>
              <a:rPr lang="en-US" sz="2800" dirty="0"/>
              <a:t>New York Stock Exchange (NYSE) is the world’s largest </a:t>
            </a:r>
            <a:r>
              <a:rPr lang="en-US" sz="2800" dirty="0">
                <a:hlinkClick r:id="rId2"/>
              </a:rPr>
              <a:t>securities</a:t>
            </a:r>
            <a:r>
              <a:rPr lang="en-US" sz="2800" dirty="0"/>
              <a:t> exchange. </a:t>
            </a:r>
            <a:endParaRPr lang="en-US" sz="2800" dirty="0" smtClean="0"/>
          </a:p>
          <a:p>
            <a:pPr lvl="3"/>
            <a:r>
              <a:rPr lang="en-US" sz="2800" dirty="0" smtClean="0"/>
              <a:t>As </a:t>
            </a:r>
            <a:r>
              <a:rPr lang="en-US" sz="2800" dirty="0"/>
              <a:t>its name implies, it provides a marketplace for buying and selling 8,000 corporate </a:t>
            </a:r>
            <a:r>
              <a:rPr lang="en-US" sz="2800" dirty="0">
                <a:hlinkClick r:id="rId3"/>
              </a:rPr>
              <a:t>stocks</a:t>
            </a:r>
            <a:r>
              <a:rPr lang="en-US" sz="2800" dirty="0"/>
              <a:t> and other securities. </a:t>
            </a:r>
            <a:endParaRPr lang="en-US" sz="2800" dirty="0" smtClean="0"/>
          </a:p>
          <a:p>
            <a:pPr lvl="3"/>
            <a:r>
              <a:rPr lang="en-US" sz="2800" dirty="0"/>
              <a:t>It is, itself, a publicly-traded company (ticker symbol NYSE:NYS) with nearly 3,000 employees</a:t>
            </a:r>
            <a:r>
              <a:rPr lang="en-US" sz="2800" dirty="0" smtClean="0"/>
              <a:t>.</a:t>
            </a:r>
          </a:p>
          <a:p>
            <a:pPr lvl="3"/>
            <a:r>
              <a:rPr lang="en-US" sz="2800" dirty="0"/>
              <a:t>On June 3, 2013, the NYSE shareholders approved its $8.2 billion purchase by </a:t>
            </a:r>
            <a:r>
              <a:rPr lang="en-US" sz="2800" dirty="0" err="1"/>
              <a:t>IntercontinentalExchange</a:t>
            </a:r>
            <a:r>
              <a:rPr lang="en-US" sz="2800" dirty="0"/>
              <a:t> (ICE). This would merge the energy and commodity futures exchange with the NYSE. It is expected to be approved by regulators later this year</a:t>
            </a:r>
            <a:r>
              <a:rPr lang="en-US" sz="2800" dirty="0" smtClean="0"/>
              <a:t>.</a:t>
            </a:r>
          </a:p>
          <a:p>
            <a:pPr lvl="3"/>
            <a:r>
              <a:rPr lang="en-US" sz="2800" dirty="0"/>
              <a:t>In 2007, the NYSE merged with Euronext. It now has the capacity to trade up to 10 billion shares per day.</a:t>
            </a:r>
            <a:endParaRPr lang="en-US" sz="2800" dirty="0" smtClean="0"/>
          </a:p>
          <a:p>
            <a:pPr lvl="3"/>
            <a:endParaRPr lang="en-US" sz="2800" dirty="0" smtClean="0"/>
          </a:p>
          <a:p>
            <a:pPr lvl="1"/>
            <a:endParaRPr lang="en-US" dirty="0"/>
          </a:p>
        </p:txBody>
      </p:sp>
    </p:spTree>
    <p:extLst>
      <p:ext uri="{BB962C8B-B14F-4D97-AF65-F5344CB8AC3E}">
        <p14:creationId xmlns:p14="http://schemas.microsoft.com/office/powerpoint/2010/main" val="260121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143000"/>
            <a:ext cx="10515600" cy="5232400"/>
          </a:xfrm>
        </p:spPr>
        <p:txBody>
          <a:bodyPr>
            <a:normAutofit/>
          </a:bodyPr>
          <a:lstStyle/>
          <a:p>
            <a:pPr marL="457200" lvl="1" indent="0">
              <a:buNone/>
            </a:pPr>
            <a:r>
              <a:rPr lang="en-US" sz="4000" dirty="0" smtClean="0"/>
              <a:t>The </a:t>
            </a:r>
            <a:r>
              <a:rPr lang="en-US" sz="4000" dirty="0"/>
              <a:t>New York Stock Exchange (NYSE</a:t>
            </a:r>
            <a:r>
              <a:rPr lang="en-US" sz="4000" dirty="0" smtClean="0"/>
              <a:t>) </a:t>
            </a:r>
          </a:p>
          <a:p>
            <a:pPr lvl="3"/>
            <a:r>
              <a:rPr lang="en-US" sz="2800" dirty="0"/>
              <a:t>On October 19, </a:t>
            </a:r>
            <a:r>
              <a:rPr lang="en-US" sz="2800" dirty="0" smtClean="0"/>
              <a:t>1987, the </a:t>
            </a:r>
            <a:r>
              <a:rPr lang="en-US" sz="2800" dirty="0"/>
              <a:t>Dow Jones Industrial Average </a:t>
            </a:r>
            <a:r>
              <a:rPr lang="en-US" sz="2800" dirty="0" smtClean="0"/>
              <a:t>experienced </a:t>
            </a:r>
            <a:r>
              <a:rPr lang="en-US" sz="2800" dirty="0"/>
              <a:t>its </a:t>
            </a:r>
            <a:r>
              <a:rPr lang="en-US" sz="2800" b="1" dirty="0">
                <a:solidFill>
                  <a:srgbClr val="FF0000"/>
                </a:solidFill>
              </a:rPr>
              <a:t>largest one-day percentage drop in history</a:t>
            </a:r>
            <a:r>
              <a:rPr lang="en-US" sz="2800" dirty="0"/>
              <a:t>, 508 points or 22.61 percent. This drop causes volume to surge to an unprecedented 604 million shares. The next day, volume reaches </a:t>
            </a:r>
            <a:r>
              <a:rPr lang="en-US" sz="2800" dirty="0" smtClean="0"/>
              <a:t>608 million.</a:t>
            </a:r>
          </a:p>
          <a:p>
            <a:pPr lvl="3"/>
            <a:r>
              <a:rPr lang="en-US" sz="2800" dirty="0"/>
              <a:t>March </a:t>
            </a:r>
            <a:r>
              <a:rPr lang="en-US" sz="2800" dirty="0" smtClean="0"/>
              <a:t>16, 2000 - The </a:t>
            </a:r>
            <a:r>
              <a:rPr lang="en-US" sz="2800" dirty="0"/>
              <a:t>DJIA experiences its </a:t>
            </a:r>
            <a:r>
              <a:rPr lang="en-US" sz="2800" b="1" dirty="0">
                <a:solidFill>
                  <a:srgbClr val="FF0000"/>
                </a:solidFill>
              </a:rPr>
              <a:t>largest one-day point gain</a:t>
            </a:r>
            <a:r>
              <a:rPr lang="en-US" sz="2800" dirty="0"/>
              <a:t> - 499.19 points - to close at </a:t>
            </a:r>
            <a:r>
              <a:rPr lang="en-US" sz="2800" dirty="0" smtClean="0"/>
              <a:t>10,630.60</a:t>
            </a:r>
          </a:p>
          <a:p>
            <a:pPr lvl="3"/>
            <a:r>
              <a:rPr lang="en-US" sz="2800" dirty="0" smtClean="0"/>
              <a:t>Founded – March 8, 1817</a:t>
            </a:r>
          </a:p>
          <a:p>
            <a:pPr lvl="1"/>
            <a:endParaRPr lang="en-US" dirty="0"/>
          </a:p>
        </p:txBody>
      </p:sp>
    </p:spTree>
    <p:extLst>
      <p:ext uri="{BB962C8B-B14F-4D97-AF65-F5344CB8AC3E}">
        <p14:creationId xmlns:p14="http://schemas.microsoft.com/office/powerpoint/2010/main" val="2164187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634" y="266700"/>
            <a:ext cx="8596668" cy="1320800"/>
          </a:xfrm>
        </p:spPr>
        <p:txBody>
          <a:bodyPr/>
          <a:lstStyle/>
          <a:p>
            <a:r>
              <a:rPr lang="en-US" dirty="0" smtClean="0"/>
              <a:t>How does the market work?</a:t>
            </a:r>
            <a:endParaRPr lang="en-US" dirty="0"/>
          </a:p>
        </p:txBody>
      </p:sp>
      <p:sp>
        <p:nvSpPr>
          <p:cNvPr id="3" name="Content Placeholder 2"/>
          <p:cNvSpPr>
            <a:spLocks noGrp="1"/>
          </p:cNvSpPr>
          <p:nvPr>
            <p:ph idx="1"/>
          </p:nvPr>
        </p:nvSpPr>
        <p:spPr>
          <a:xfrm>
            <a:off x="660400" y="1054100"/>
            <a:ext cx="10515600" cy="4787900"/>
          </a:xfrm>
        </p:spPr>
        <p:txBody>
          <a:bodyPr>
            <a:noAutofit/>
          </a:bodyPr>
          <a:lstStyle/>
          <a:p>
            <a:r>
              <a:rPr lang="en-US" sz="2400" dirty="0" smtClean="0"/>
              <a:t>Exchanges </a:t>
            </a:r>
            <a:r>
              <a:rPr lang="en-US" sz="2400" dirty="0"/>
              <a:t>play a key role in the financial markets. </a:t>
            </a:r>
            <a:endParaRPr lang="en-US" sz="2400" dirty="0" smtClean="0"/>
          </a:p>
          <a:p>
            <a:r>
              <a:rPr lang="en-US" sz="2400" dirty="0" smtClean="0"/>
              <a:t>When </a:t>
            </a:r>
            <a:r>
              <a:rPr lang="en-US" sz="2400" dirty="0"/>
              <a:t>a company raises money in a stock offering it </a:t>
            </a:r>
            <a:r>
              <a:rPr lang="en-US" sz="2400" b="1" i="1" dirty="0">
                <a:solidFill>
                  <a:srgbClr val="FF0000"/>
                </a:solidFill>
              </a:rPr>
              <a:t>sells</a:t>
            </a:r>
            <a:r>
              <a:rPr lang="en-US" sz="2400" dirty="0"/>
              <a:t> shares directly to the initial investors. </a:t>
            </a:r>
            <a:endParaRPr lang="en-US" sz="2400" dirty="0" smtClean="0"/>
          </a:p>
          <a:p>
            <a:r>
              <a:rPr lang="en-US" sz="2400" dirty="0" smtClean="0"/>
              <a:t>But </a:t>
            </a:r>
            <a:r>
              <a:rPr lang="en-US" sz="2400" dirty="0"/>
              <a:t>when those investors no longer want to hold shares, the exchanges provide a place where buyers and sellers come together to </a:t>
            </a:r>
            <a:r>
              <a:rPr lang="en-US" sz="2400" dirty="0">
                <a:solidFill>
                  <a:srgbClr val="FF0000"/>
                </a:solidFill>
              </a:rPr>
              <a:t>buy and sell </a:t>
            </a:r>
            <a:r>
              <a:rPr lang="en-US" sz="2400" dirty="0"/>
              <a:t>shares. This is called "</a:t>
            </a:r>
            <a:r>
              <a:rPr lang="en-US" sz="2400" dirty="0">
                <a:solidFill>
                  <a:srgbClr val="FF0000"/>
                </a:solidFill>
              </a:rPr>
              <a:t>liquidity</a:t>
            </a:r>
            <a:r>
              <a:rPr lang="en-US" sz="2400" dirty="0"/>
              <a:t>". </a:t>
            </a:r>
            <a:endParaRPr lang="en-US" sz="2400" dirty="0" smtClean="0"/>
          </a:p>
          <a:p>
            <a:r>
              <a:rPr lang="en-US" sz="2400" dirty="0" smtClean="0"/>
              <a:t>If </a:t>
            </a:r>
            <a:r>
              <a:rPr lang="en-US" sz="2400" dirty="0"/>
              <a:t>you owned 1,000 shares of </a:t>
            </a:r>
            <a:r>
              <a:rPr lang="en-US" sz="2400" dirty="0">
                <a:hlinkClick r:id="rId2"/>
              </a:rPr>
              <a:t>Apple Computer (ticker symbol = AAPL)</a:t>
            </a:r>
            <a:r>
              <a:rPr lang="en-US" sz="2400" dirty="0"/>
              <a:t> but you couldn’t find anybody willing to buy it, then it would really be worthless. But if you knew you could call you broker and your broker could send an order to an exchange where all of the buyers would be standing by, then you could be confident that your shares would be sold to the highest bidder. </a:t>
            </a:r>
            <a:r>
              <a:rPr lang="en-US" sz="2400" b="1" i="1" dirty="0"/>
              <a:t>The exchanges provide this liquidity and help insure that sellers get the highest price possible and buyers can buy at the lowest price possible. </a:t>
            </a:r>
          </a:p>
        </p:txBody>
      </p:sp>
    </p:spTree>
    <p:extLst>
      <p:ext uri="{BB962C8B-B14F-4D97-AF65-F5344CB8AC3E}">
        <p14:creationId xmlns:p14="http://schemas.microsoft.com/office/powerpoint/2010/main" val="392931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Tour of the New York Stock </a:t>
            </a:r>
            <a:r>
              <a:rPr lang="en-US" dirty="0" smtClean="0"/>
              <a:t>Exchange</a:t>
            </a:r>
            <a:endParaRPr lang="en-US" dirty="0"/>
          </a:p>
        </p:txBody>
      </p:sp>
      <p:sp>
        <p:nvSpPr>
          <p:cNvPr id="3" name="TextBox 2"/>
          <p:cNvSpPr txBox="1"/>
          <p:nvPr/>
        </p:nvSpPr>
        <p:spPr>
          <a:xfrm>
            <a:off x="3429000" y="2552700"/>
            <a:ext cx="4381500" cy="707886"/>
          </a:xfrm>
          <a:prstGeom prst="rect">
            <a:avLst/>
          </a:prstGeom>
          <a:noFill/>
        </p:spPr>
        <p:txBody>
          <a:bodyPr wrap="square" rtlCol="0">
            <a:spAutoFit/>
          </a:bodyPr>
          <a:lstStyle/>
          <a:p>
            <a:pPr algn="ctr"/>
            <a:r>
              <a:rPr lang="en-US" sz="4000" dirty="0" smtClean="0">
                <a:hlinkClick r:id="rId2"/>
              </a:rPr>
              <a:t>Click Here</a:t>
            </a:r>
            <a:endParaRPr lang="en-US" sz="4000" dirty="0"/>
          </a:p>
        </p:txBody>
      </p:sp>
    </p:spTree>
    <p:extLst>
      <p:ext uri="{BB962C8B-B14F-4D97-AF65-F5344CB8AC3E}">
        <p14:creationId xmlns:p14="http://schemas.microsoft.com/office/powerpoint/2010/main" val="987075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fontScale="90000"/>
          </a:bodyPr>
          <a:lstStyle/>
          <a:p>
            <a:r>
              <a:rPr lang="en-US" b="1" dirty="0"/>
              <a:t>Difference Between Dow, NASDAQ and S&amp;P 500</a:t>
            </a:r>
            <a:br>
              <a:rPr lang="en-US" b="1" dirty="0"/>
            </a:br>
            <a:endParaRPr lang="en-US" dirty="0"/>
          </a:p>
        </p:txBody>
      </p:sp>
      <p:sp>
        <p:nvSpPr>
          <p:cNvPr id="3" name="Content Placeholder 2"/>
          <p:cNvSpPr>
            <a:spLocks noGrp="1"/>
          </p:cNvSpPr>
          <p:nvPr>
            <p:ph idx="1"/>
          </p:nvPr>
        </p:nvSpPr>
        <p:spPr>
          <a:xfrm>
            <a:off x="838200" y="1447800"/>
            <a:ext cx="10515600" cy="5245100"/>
          </a:xfrm>
        </p:spPr>
        <p:txBody>
          <a:bodyPr>
            <a:normAutofit/>
          </a:bodyPr>
          <a:lstStyle/>
          <a:p>
            <a:r>
              <a:rPr lang="en-US" sz="2400" dirty="0" smtClean="0"/>
              <a:t>The </a:t>
            </a:r>
            <a:r>
              <a:rPr lang="en-US" sz="2400" dirty="0"/>
              <a:t>main difference is that the NASDAQ is an exchange, much like the </a:t>
            </a:r>
            <a:r>
              <a:rPr lang="en-US" sz="2400" dirty="0">
                <a:hlinkClick r:id="rId2"/>
              </a:rPr>
              <a:t>New York Stock </a:t>
            </a:r>
            <a:r>
              <a:rPr lang="en-US" sz="2400" dirty="0" smtClean="0">
                <a:hlinkClick r:id="rId2"/>
              </a:rPr>
              <a:t>Exchange</a:t>
            </a:r>
            <a:r>
              <a:rPr lang="en-US" sz="2400" dirty="0" smtClean="0"/>
              <a:t>.</a:t>
            </a:r>
          </a:p>
          <a:p>
            <a:r>
              <a:rPr lang="en-US" sz="2400" dirty="0" smtClean="0"/>
              <a:t>The </a:t>
            </a:r>
            <a:r>
              <a:rPr lang="en-US" sz="2400" dirty="0">
                <a:hlinkClick r:id="rId3"/>
              </a:rPr>
              <a:t>Dow</a:t>
            </a:r>
            <a:r>
              <a:rPr lang="en-US" sz="2400" dirty="0"/>
              <a:t> and the </a:t>
            </a:r>
            <a:r>
              <a:rPr lang="en-US" sz="2400" dirty="0">
                <a:hlinkClick r:id="rId4"/>
              </a:rPr>
              <a:t>S&amp;P 500</a:t>
            </a:r>
            <a:r>
              <a:rPr lang="en-US" sz="2400" dirty="0"/>
              <a:t> are </a:t>
            </a:r>
            <a:r>
              <a:rPr lang="en-US" sz="2400" dirty="0">
                <a:solidFill>
                  <a:srgbClr val="FF0000"/>
                </a:solidFill>
              </a:rPr>
              <a:t>indices</a:t>
            </a:r>
            <a:r>
              <a:rPr lang="en-US" sz="2400" dirty="0"/>
              <a:t> that track the performance of selected stocks. The NASDAQ reports on all the performance of all the companies that have listed with it</a:t>
            </a:r>
            <a:r>
              <a:rPr lang="en-US" sz="2400" dirty="0" smtClean="0"/>
              <a:t>.</a:t>
            </a:r>
          </a:p>
          <a:p>
            <a:pPr lvl="1"/>
            <a:r>
              <a:rPr lang="en-US" sz="2400" dirty="0">
                <a:solidFill>
                  <a:srgbClr val="FF0000"/>
                </a:solidFill>
              </a:rPr>
              <a:t>Definition: A statistical measure of change in an economy or a securities market. In the case of financial markets, an index is an imaginary portfolio of securities representing a particular market or a portion of it. Each index has its own calculation methodology and is usually expressed in terms of a change from a base value. Thus, the percentage change is more important than the actual numeric value. </a:t>
            </a:r>
          </a:p>
        </p:txBody>
      </p:sp>
    </p:spTree>
    <p:extLst>
      <p:ext uri="{BB962C8B-B14F-4D97-AF65-F5344CB8AC3E}">
        <p14:creationId xmlns:p14="http://schemas.microsoft.com/office/powerpoint/2010/main" val="4288548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fontScale="90000"/>
          </a:bodyPr>
          <a:lstStyle/>
          <a:p>
            <a:r>
              <a:rPr lang="en-US" b="1" dirty="0"/>
              <a:t>Difference Between Dow, NASDAQ and S&amp;P 500</a:t>
            </a:r>
            <a:br>
              <a:rPr lang="en-US" b="1" dirty="0"/>
            </a:br>
            <a:endParaRPr lang="en-US" dirty="0"/>
          </a:p>
        </p:txBody>
      </p:sp>
      <p:sp>
        <p:nvSpPr>
          <p:cNvPr id="3" name="Content Placeholder 2"/>
          <p:cNvSpPr>
            <a:spLocks noGrp="1"/>
          </p:cNvSpPr>
          <p:nvPr>
            <p:ph idx="1"/>
          </p:nvPr>
        </p:nvSpPr>
        <p:spPr>
          <a:xfrm>
            <a:off x="838200" y="1447800"/>
            <a:ext cx="10515600" cy="5245100"/>
          </a:xfrm>
        </p:spPr>
        <p:txBody>
          <a:bodyPr>
            <a:normAutofit lnSpcReduction="10000"/>
          </a:bodyPr>
          <a:lstStyle/>
          <a:p>
            <a:r>
              <a:rPr lang="en-US" sz="2800" dirty="0" smtClean="0"/>
              <a:t>When people refer to the Dow, they are referring to one of three indices, the Dow Jones Industrial Average. This follows the stock prices of 30 companies selected by the editors of the Wall Street Journal to represent their industries. They tend to be large, well-known companies like General Electric and Kraft Foods.</a:t>
            </a:r>
          </a:p>
          <a:p>
            <a:r>
              <a:rPr lang="en-US" sz="2800" dirty="0" smtClean="0"/>
              <a:t>The </a:t>
            </a:r>
            <a:r>
              <a:rPr lang="en-US" sz="2800" dirty="0"/>
              <a:t>S&amp;P 500 tracks the 500 most widely held stocks on the NYSE. The S&amp;P 500 tends to be broader, hoping to have a bigger representation of companies from various sectors and industry groups. Since it has more financial stocks than either the NASDAQ or the Dow, it hasn't performed as well as the other two since the </a:t>
            </a:r>
            <a:r>
              <a:rPr lang="en-US" sz="2800" dirty="0">
                <a:hlinkClick r:id="rId2"/>
              </a:rPr>
              <a:t>2008 financial crisis</a:t>
            </a:r>
            <a:r>
              <a:rPr lang="en-US" sz="2800" dirty="0"/>
              <a:t>.</a:t>
            </a:r>
          </a:p>
          <a:p>
            <a:endParaRPr lang="en-US" dirty="0"/>
          </a:p>
        </p:txBody>
      </p:sp>
    </p:spTree>
    <p:extLst>
      <p:ext uri="{BB962C8B-B14F-4D97-AF65-F5344CB8AC3E}">
        <p14:creationId xmlns:p14="http://schemas.microsoft.com/office/powerpoint/2010/main" val="3051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en-US" b="1" dirty="0" smtClean="0"/>
              <a:t>Companies tracked by the DJIA</a:t>
            </a:r>
            <a:endParaRPr lang="en-US" dirty="0"/>
          </a:p>
        </p:txBody>
      </p:sp>
      <p:sp>
        <p:nvSpPr>
          <p:cNvPr id="3" name="Content Placeholder 2"/>
          <p:cNvSpPr>
            <a:spLocks noGrp="1"/>
          </p:cNvSpPr>
          <p:nvPr>
            <p:ph idx="1"/>
          </p:nvPr>
        </p:nvSpPr>
        <p:spPr>
          <a:xfrm>
            <a:off x="838200" y="1447800"/>
            <a:ext cx="10515600" cy="5245100"/>
          </a:xfrm>
        </p:spPr>
        <p:txBody>
          <a:bodyPr>
            <a:normAutofit/>
          </a:bodyPr>
          <a:lstStyle/>
          <a:p>
            <a:r>
              <a:rPr lang="en-US" sz="4000" dirty="0" smtClean="0"/>
              <a:t>There are 30 companies that are part of the DJIA </a:t>
            </a:r>
            <a:r>
              <a:rPr lang="en-US" sz="4000" smtClean="0"/>
              <a:t>index.</a:t>
            </a:r>
          </a:p>
          <a:p>
            <a:pPr marL="0" indent="0">
              <a:buNone/>
            </a:pPr>
            <a:endParaRPr lang="en-US" sz="4000" dirty="0" smtClean="0"/>
          </a:p>
          <a:p>
            <a:r>
              <a:rPr lang="en-US" sz="4000" dirty="0" smtClean="0">
                <a:hlinkClick r:id="rId2"/>
              </a:rPr>
              <a:t>DJIA</a:t>
            </a:r>
            <a:endParaRPr lang="en-US" sz="4000" dirty="0"/>
          </a:p>
        </p:txBody>
      </p:sp>
    </p:spTree>
    <p:extLst>
      <p:ext uri="{BB962C8B-B14F-4D97-AF65-F5344CB8AC3E}">
        <p14:creationId xmlns:p14="http://schemas.microsoft.com/office/powerpoint/2010/main" val="105460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en-US" b="1" dirty="0" smtClean="0"/>
              <a:t>Companies tracked by the S&amp;P 500</a:t>
            </a:r>
            <a:endParaRPr lang="en-US" dirty="0"/>
          </a:p>
        </p:txBody>
      </p:sp>
      <p:sp>
        <p:nvSpPr>
          <p:cNvPr id="3" name="Content Placeholder 2"/>
          <p:cNvSpPr>
            <a:spLocks noGrp="1"/>
          </p:cNvSpPr>
          <p:nvPr>
            <p:ph idx="1"/>
          </p:nvPr>
        </p:nvSpPr>
        <p:spPr>
          <a:xfrm>
            <a:off x="838200" y="1447800"/>
            <a:ext cx="10515600" cy="5245100"/>
          </a:xfrm>
        </p:spPr>
        <p:txBody>
          <a:bodyPr>
            <a:normAutofit/>
          </a:bodyPr>
          <a:lstStyle/>
          <a:p>
            <a:r>
              <a:rPr lang="en-US" sz="5400" dirty="0" smtClean="0"/>
              <a:t>There are 500 companies that are tracked by this index.  </a:t>
            </a:r>
          </a:p>
          <a:p>
            <a:pPr marL="0" indent="0">
              <a:buNone/>
            </a:pPr>
            <a:endParaRPr lang="en-US" sz="5400" dirty="0"/>
          </a:p>
          <a:p>
            <a:r>
              <a:rPr lang="en-US" sz="5400" dirty="0" smtClean="0">
                <a:hlinkClick r:id="rId2"/>
              </a:rPr>
              <a:t>S &amp;P 500 </a:t>
            </a:r>
            <a:endParaRPr lang="en-US" sz="5400" dirty="0"/>
          </a:p>
        </p:txBody>
      </p:sp>
    </p:spTree>
    <p:extLst>
      <p:ext uri="{BB962C8B-B14F-4D97-AF65-F5344CB8AC3E}">
        <p14:creationId xmlns:p14="http://schemas.microsoft.com/office/powerpoint/2010/main" val="2426025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en-US" b="1" dirty="0" smtClean="0"/>
              <a:t>How to make money with stocks?</a:t>
            </a:r>
            <a:endParaRPr lang="en-US" dirty="0"/>
          </a:p>
        </p:txBody>
      </p:sp>
      <p:sp>
        <p:nvSpPr>
          <p:cNvPr id="3" name="Content Placeholder 2"/>
          <p:cNvSpPr>
            <a:spLocks noGrp="1"/>
          </p:cNvSpPr>
          <p:nvPr>
            <p:ph idx="1"/>
          </p:nvPr>
        </p:nvSpPr>
        <p:spPr>
          <a:xfrm>
            <a:off x="838200" y="1447800"/>
            <a:ext cx="10515600" cy="5245100"/>
          </a:xfrm>
        </p:spPr>
        <p:txBody>
          <a:bodyPr>
            <a:normAutofit/>
          </a:bodyPr>
          <a:lstStyle/>
          <a:p>
            <a:r>
              <a:rPr lang="en-US" sz="5400" dirty="0"/>
              <a:t>1) through the rise in price of a </a:t>
            </a:r>
            <a:r>
              <a:rPr lang="en-US" sz="5400" dirty="0" smtClean="0"/>
              <a:t>stock</a:t>
            </a:r>
            <a:r>
              <a:rPr lang="en-US" sz="5400" dirty="0"/>
              <a:t> </a:t>
            </a:r>
            <a:r>
              <a:rPr lang="en-US" sz="5400" dirty="0" smtClean="0"/>
              <a:t>(Profit when you SELL)</a:t>
            </a:r>
          </a:p>
          <a:p>
            <a:r>
              <a:rPr lang="en-US" sz="5400" dirty="0" smtClean="0"/>
              <a:t>2</a:t>
            </a:r>
            <a:r>
              <a:rPr lang="en-US" sz="5400" dirty="0"/>
              <a:t>) through the dividends that companies pay out to their </a:t>
            </a:r>
            <a:r>
              <a:rPr lang="en-US" sz="5400" dirty="0" smtClean="0"/>
              <a:t>shareholders</a:t>
            </a:r>
            <a:r>
              <a:rPr lang="en-US" sz="5400" dirty="0"/>
              <a:t> </a:t>
            </a:r>
            <a:r>
              <a:rPr lang="en-US" sz="5400" dirty="0" smtClean="0"/>
              <a:t>(Cash to you!)</a:t>
            </a:r>
            <a:endParaRPr lang="en-US" sz="5400" dirty="0"/>
          </a:p>
        </p:txBody>
      </p:sp>
    </p:spTree>
    <p:extLst>
      <p:ext uri="{BB962C8B-B14F-4D97-AF65-F5344CB8AC3E}">
        <p14:creationId xmlns:p14="http://schemas.microsoft.com/office/powerpoint/2010/main" val="422430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stock?</a:t>
            </a:r>
            <a:endParaRPr lang="en-US" dirty="0"/>
          </a:p>
        </p:txBody>
      </p:sp>
      <p:sp>
        <p:nvSpPr>
          <p:cNvPr id="3" name="Content Placeholder 2"/>
          <p:cNvSpPr>
            <a:spLocks noGrp="1"/>
          </p:cNvSpPr>
          <p:nvPr>
            <p:ph idx="1"/>
          </p:nvPr>
        </p:nvSpPr>
        <p:spPr/>
        <p:txBody>
          <a:bodyPr>
            <a:normAutofit/>
          </a:bodyPr>
          <a:lstStyle/>
          <a:p>
            <a:r>
              <a:rPr lang="en-US" sz="3600" dirty="0" smtClean="0"/>
              <a:t>Stocks are shares of ownership in a company.  It means you have a claim on the company’s assets and earning.  </a:t>
            </a:r>
          </a:p>
          <a:p>
            <a:r>
              <a:rPr lang="en-US" sz="3600" dirty="0" smtClean="0"/>
              <a:t>Whether you say shares, equity, or stock, it all means the same thing.</a:t>
            </a:r>
          </a:p>
        </p:txBody>
      </p:sp>
    </p:spTree>
    <p:extLst>
      <p:ext uri="{BB962C8B-B14F-4D97-AF65-F5344CB8AC3E}">
        <p14:creationId xmlns:p14="http://schemas.microsoft.com/office/powerpoint/2010/main" val="3388560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en-US" b="1" dirty="0" smtClean="0"/>
              <a:t>What are dividends?</a:t>
            </a:r>
            <a:endParaRPr lang="en-US" dirty="0"/>
          </a:p>
        </p:txBody>
      </p:sp>
      <p:sp>
        <p:nvSpPr>
          <p:cNvPr id="3" name="Content Placeholder 2"/>
          <p:cNvSpPr>
            <a:spLocks noGrp="1"/>
          </p:cNvSpPr>
          <p:nvPr>
            <p:ph idx="1"/>
          </p:nvPr>
        </p:nvSpPr>
        <p:spPr>
          <a:xfrm>
            <a:off x="838200" y="1447800"/>
            <a:ext cx="10515600" cy="5245100"/>
          </a:xfrm>
        </p:spPr>
        <p:txBody>
          <a:bodyPr>
            <a:normAutofit fontScale="47500" lnSpcReduction="20000"/>
          </a:bodyPr>
          <a:lstStyle/>
          <a:p>
            <a:r>
              <a:rPr lang="en-US" sz="5400" dirty="0"/>
              <a:t>It is a direct cash outlay per share owned. Companies will actually send you checks in the mail (typically every 3 months) for owning their stock! </a:t>
            </a:r>
            <a:endParaRPr lang="en-US" sz="5400" dirty="0" smtClean="0"/>
          </a:p>
          <a:p>
            <a:r>
              <a:rPr lang="en-US" sz="5400" dirty="0" smtClean="0"/>
              <a:t>Companies </a:t>
            </a:r>
            <a:r>
              <a:rPr lang="en-US" sz="5400" dirty="0"/>
              <a:t>that have stable earnings and are generating more cash than is needed to fund additional growth opportunities pay out part of their reserves as "dividends</a:t>
            </a:r>
            <a:r>
              <a:rPr lang="en-US" sz="5400" dirty="0" smtClean="0"/>
              <a:t>."</a:t>
            </a:r>
            <a:endParaRPr lang="en-US" sz="5400" dirty="0"/>
          </a:p>
          <a:p>
            <a:pPr marL="0" indent="0">
              <a:buNone/>
            </a:pPr>
            <a:endParaRPr lang="en-US" sz="5400" dirty="0"/>
          </a:p>
          <a:p>
            <a:r>
              <a:rPr lang="en-US" sz="5400" dirty="0"/>
              <a:t>Some larger companies will even take that cash dividend that they would normally pay you and buy you additional shares of the company. This is called a DRIP (Dividend Re-Investment Plan). If your Apple stock paid a cash dividend of $1 per share, then your 1,000 shares of Apple would earn you $</a:t>
            </a:r>
            <a:r>
              <a:rPr lang="en-US" sz="5400" dirty="0" smtClean="0"/>
              <a:t>1,000.</a:t>
            </a:r>
            <a:endParaRPr lang="en-US" sz="5400" dirty="0"/>
          </a:p>
        </p:txBody>
      </p:sp>
    </p:spTree>
    <p:extLst>
      <p:ext uri="{BB962C8B-B14F-4D97-AF65-F5344CB8AC3E}">
        <p14:creationId xmlns:p14="http://schemas.microsoft.com/office/powerpoint/2010/main" val="1427543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en-US" dirty="0"/>
              <a:t>Something to consider…..</a:t>
            </a:r>
            <a:endParaRPr lang="en-US" dirty="0"/>
          </a:p>
        </p:txBody>
      </p:sp>
      <p:sp>
        <p:nvSpPr>
          <p:cNvPr id="3" name="Content Placeholder 2"/>
          <p:cNvSpPr>
            <a:spLocks noGrp="1"/>
          </p:cNvSpPr>
          <p:nvPr>
            <p:ph idx="1"/>
          </p:nvPr>
        </p:nvSpPr>
        <p:spPr>
          <a:xfrm>
            <a:off x="838200" y="1447800"/>
            <a:ext cx="10515600" cy="5245100"/>
          </a:xfrm>
        </p:spPr>
        <p:txBody>
          <a:bodyPr>
            <a:normAutofit fontScale="55000" lnSpcReduction="20000"/>
          </a:bodyPr>
          <a:lstStyle/>
          <a:p>
            <a:pPr lvl="0" defTabSz="914400" eaLnBrk="0" fontAlgn="base" hangingPunct="0">
              <a:spcBef>
                <a:spcPct val="0"/>
              </a:spcBef>
              <a:spcAft>
                <a:spcPct val="0"/>
              </a:spcAft>
              <a:buClrTx/>
              <a:buSzTx/>
            </a:pPr>
            <a:r>
              <a:rPr lang="en-US" altLang="en-US" sz="5400" dirty="0">
                <a:solidFill>
                  <a:schemeClr val="tx1"/>
                </a:solidFill>
                <a:latin typeface="Arial" panose="020B0604020202020204" pitchFamily="34" charset="0"/>
              </a:rPr>
              <a:t>Over long periods of time, stocks have proven to be a very valuable investment because of their very good returns. Over the last 100 years, stocks have gone up, on average, about 6% per year. Dividends add about another 1.5% per year. </a:t>
            </a:r>
            <a:endParaRPr lang="en-US" altLang="en-US" sz="5400" dirty="0" smtClean="0">
              <a:solidFill>
                <a:schemeClr val="tx1"/>
              </a:solidFill>
              <a:latin typeface="Arial" panose="020B0604020202020204" pitchFamily="34" charset="0"/>
            </a:endParaRPr>
          </a:p>
          <a:p>
            <a:pPr marL="0" lvl="0" indent="0" defTabSz="914400" eaLnBrk="0" fontAlgn="base" hangingPunct="0">
              <a:spcBef>
                <a:spcPct val="0"/>
              </a:spcBef>
              <a:spcAft>
                <a:spcPct val="0"/>
              </a:spcAft>
              <a:buClrTx/>
              <a:buSzTx/>
              <a:buNone/>
            </a:pPr>
            <a:endParaRPr lang="en-US" altLang="en-US" sz="5400" dirty="0" smtClean="0">
              <a:solidFill>
                <a:schemeClr val="tx1"/>
              </a:solidFill>
              <a:latin typeface="Arial" panose="020B0604020202020204" pitchFamily="34" charset="0"/>
            </a:endParaRPr>
          </a:p>
          <a:p>
            <a:pPr lvl="0" defTabSz="914400" eaLnBrk="0" fontAlgn="base" hangingPunct="0">
              <a:spcBef>
                <a:spcPct val="0"/>
              </a:spcBef>
              <a:spcAft>
                <a:spcPct val="0"/>
              </a:spcAft>
              <a:buClrTx/>
              <a:buSzTx/>
            </a:pPr>
            <a:r>
              <a:rPr lang="en-US" altLang="en-US" sz="5400" dirty="0" smtClean="0">
                <a:solidFill>
                  <a:schemeClr val="tx1"/>
                </a:solidFill>
                <a:latin typeface="Arial" panose="020B0604020202020204" pitchFamily="34" charset="0"/>
              </a:rPr>
              <a:t>The prices </a:t>
            </a:r>
            <a:r>
              <a:rPr lang="en-US" altLang="en-US" sz="5400" dirty="0">
                <a:solidFill>
                  <a:schemeClr val="tx1"/>
                </a:solidFill>
                <a:latin typeface="Arial" panose="020B0604020202020204" pitchFamily="34" charset="0"/>
              </a:rPr>
              <a:t>and values of stocks are volatile. Some can change dramatically, for better or worse, and rapidly while others can remain stable for long periods. </a:t>
            </a:r>
            <a:endParaRPr lang="en-US" altLang="en-US" sz="5400" dirty="0" smtClean="0">
              <a:solidFill>
                <a:schemeClr val="tx1"/>
              </a:solidFill>
              <a:latin typeface="Arial" panose="020B0604020202020204" pitchFamily="34" charset="0"/>
            </a:endParaRPr>
          </a:p>
          <a:p>
            <a:pPr lvl="0" defTabSz="914400" eaLnBrk="0" fontAlgn="base" hangingPunct="0">
              <a:spcBef>
                <a:spcPct val="0"/>
              </a:spcBef>
              <a:spcAft>
                <a:spcPct val="0"/>
              </a:spcAft>
              <a:buClrTx/>
              <a:buSzTx/>
            </a:pPr>
            <a:endParaRPr lang="en-US" altLang="en-US" sz="5400" dirty="0">
              <a:solidFill>
                <a:schemeClr val="tx1"/>
              </a:solidFill>
              <a:latin typeface="Arial" panose="020B0604020202020204" pitchFamily="34" charset="0"/>
            </a:endParaRPr>
          </a:p>
          <a:p>
            <a:pPr lvl="0" defTabSz="914400" eaLnBrk="0" fontAlgn="base" hangingPunct="0">
              <a:spcBef>
                <a:spcPct val="0"/>
              </a:spcBef>
              <a:spcAft>
                <a:spcPct val="0"/>
              </a:spcAft>
              <a:buClrTx/>
              <a:buSzTx/>
            </a:pPr>
            <a:r>
              <a:rPr lang="en-US" altLang="en-US" sz="5400" dirty="0" smtClean="0">
                <a:solidFill>
                  <a:schemeClr val="tx1"/>
                </a:solidFill>
                <a:latin typeface="Arial" panose="020B0604020202020204" pitchFamily="34" charset="0"/>
              </a:rPr>
              <a:t>Unlike </a:t>
            </a:r>
            <a:r>
              <a:rPr lang="en-US" altLang="en-US" sz="5400" dirty="0">
                <a:solidFill>
                  <a:schemeClr val="tx1"/>
                </a:solidFill>
                <a:latin typeface="Arial" panose="020B0604020202020204" pitchFamily="34" charset="0"/>
              </a:rPr>
              <a:t>most bank checking and savings accounts, investments in stocks are NOT guaranteed by the FDIC. </a:t>
            </a:r>
          </a:p>
        </p:txBody>
      </p:sp>
    </p:spTree>
    <p:extLst>
      <p:ext uri="{BB962C8B-B14F-4D97-AF65-F5344CB8AC3E}">
        <p14:creationId xmlns:p14="http://schemas.microsoft.com/office/powerpoint/2010/main" val="351604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rGp4ofULzQ"/>
          <p:cNvPicPr>
            <a:picLocks noRot="1" noChangeAspect="1"/>
          </p:cNvPicPr>
          <p:nvPr>
            <a:videoFile r:link="rId1"/>
          </p:nvPr>
        </p:nvPicPr>
        <p:blipFill>
          <a:blip r:embed="rId3"/>
          <a:stretch>
            <a:fillRect/>
          </a:stretch>
        </p:blipFill>
        <p:spPr>
          <a:xfrm>
            <a:off x="1397000" y="749300"/>
            <a:ext cx="9462911" cy="5322888"/>
          </a:xfrm>
          <a:prstGeom prst="rect">
            <a:avLst/>
          </a:prstGeom>
        </p:spPr>
      </p:pic>
    </p:spTree>
    <p:extLst>
      <p:ext uri="{BB962C8B-B14F-4D97-AF65-F5344CB8AC3E}">
        <p14:creationId xmlns:p14="http://schemas.microsoft.com/office/powerpoint/2010/main" val="3230811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stockholder?</a:t>
            </a:r>
            <a:endParaRPr lang="en-US" dirty="0"/>
          </a:p>
        </p:txBody>
      </p:sp>
      <p:sp>
        <p:nvSpPr>
          <p:cNvPr id="3" name="Content Placeholder 2"/>
          <p:cNvSpPr>
            <a:spLocks noGrp="1"/>
          </p:cNvSpPr>
          <p:nvPr>
            <p:ph idx="1"/>
          </p:nvPr>
        </p:nvSpPr>
        <p:spPr/>
        <p:txBody>
          <a:bodyPr>
            <a:normAutofit/>
          </a:bodyPr>
          <a:lstStyle/>
          <a:p>
            <a:r>
              <a:rPr lang="en-US" sz="3600" dirty="0" smtClean="0"/>
              <a:t>Being a stockholder or shareholder means you own stock in the company.</a:t>
            </a:r>
          </a:p>
          <a:p>
            <a:r>
              <a:rPr lang="en-US" sz="3600" dirty="0" smtClean="0"/>
              <a:t>In the old days you would actually get a stock certificate, but in today’s digital age – you won’t.</a:t>
            </a:r>
            <a:endParaRPr lang="en-US" sz="3600" dirty="0"/>
          </a:p>
        </p:txBody>
      </p:sp>
    </p:spTree>
    <p:extLst>
      <p:ext uri="{BB962C8B-B14F-4D97-AF65-F5344CB8AC3E}">
        <p14:creationId xmlns:p14="http://schemas.microsoft.com/office/powerpoint/2010/main" val="191926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72045" y="568176"/>
            <a:ext cx="8987245" cy="5811752"/>
          </a:xfrm>
          <a:prstGeom prst="rect">
            <a:avLst/>
          </a:prstGeom>
        </p:spPr>
      </p:pic>
    </p:spTree>
    <p:extLst>
      <p:ext uri="{BB962C8B-B14F-4D97-AF65-F5344CB8AC3E}">
        <p14:creationId xmlns:p14="http://schemas.microsoft.com/office/powerpoint/2010/main" val="322749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Stock Market?</a:t>
            </a:r>
            <a:endParaRPr lang="en-US" dirty="0"/>
          </a:p>
        </p:txBody>
      </p:sp>
      <p:sp>
        <p:nvSpPr>
          <p:cNvPr id="3" name="Content Placeholder 2"/>
          <p:cNvSpPr>
            <a:spLocks noGrp="1"/>
          </p:cNvSpPr>
          <p:nvPr>
            <p:ph idx="1"/>
          </p:nvPr>
        </p:nvSpPr>
        <p:spPr>
          <a:xfrm>
            <a:off x="685800" y="1690688"/>
            <a:ext cx="10515600" cy="4919663"/>
          </a:xfrm>
        </p:spPr>
        <p:txBody>
          <a:bodyPr>
            <a:normAutofit/>
          </a:bodyPr>
          <a:lstStyle/>
          <a:p>
            <a:r>
              <a:rPr lang="en-US" dirty="0"/>
              <a:t>By "market" we mean the tens of thousands of people around the world that are following a stock at any given time. </a:t>
            </a:r>
            <a:endParaRPr lang="en-US" dirty="0" smtClean="0"/>
          </a:p>
          <a:p>
            <a:pPr lvl="1"/>
            <a:r>
              <a:rPr lang="en-US" dirty="0" smtClean="0"/>
              <a:t>Analysts </a:t>
            </a:r>
            <a:r>
              <a:rPr lang="en-US" dirty="0"/>
              <a:t>on Wall </a:t>
            </a:r>
            <a:r>
              <a:rPr lang="en-US" dirty="0" smtClean="0"/>
              <a:t>Street</a:t>
            </a:r>
          </a:p>
          <a:p>
            <a:pPr lvl="1"/>
            <a:r>
              <a:rPr lang="en-US" dirty="0" smtClean="0"/>
              <a:t>Broker around </a:t>
            </a:r>
            <a:r>
              <a:rPr lang="en-US" dirty="0"/>
              <a:t>the world at every brokerage </a:t>
            </a:r>
            <a:r>
              <a:rPr lang="en-US" dirty="0" smtClean="0"/>
              <a:t>firm</a:t>
            </a:r>
          </a:p>
          <a:p>
            <a:pPr lvl="1"/>
            <a:r>
              <a:rPr lang="en-US" dirty="0" smtClean="0"/>
              <a:t>Individual </a:t>
            </a:r>
            <a:r>
              <a:rPr lang="en-US" dirty="0"/>
              <a:t>investors that are following the stock. </a:t>
            </a:r>
            <a:endParaRPr lang="en-US" dirty="0" smtClean="0"/>
          </a:p>
          <a:p>
            <a:r>
              <a:rPr lang="en-US" dirty="0" smtClean="0"/>
              <a:t>They </a:t>
            </a:r>
            <a:r>
              <a:rPr lang="en-US" dirty="0"/>
              <a:t>all have an opinion about the true value of the stock, and the stock price provides that equilibrium between people that think it is undervalued (</a:t>
            </a:r>
            <a:r>
              <a:rPr lang="en-US" dirty="0" err="1"/>
              <a:t>ie</a:t>
            </a:r>
            <a:r>
              <a:rPr lang="en-US" dirty="0"/>
              <a:t>, buyers) and those people that think it is overvalued (</a:t>
            </a:r>
            <a:r>
              <a:rPr lang="en-US" dirty="0" err="1"/>
              <a:t>ie</a:t>
            </a:r>
            <a:r>
              <a:rPr lang="en-US" dirty="0"/>
              <a:t>, sellers). </a:t>
            </a:r>
            <a:endParaRPr lang="en-US" dirty="0" smtClean="0"/>
          </a:p>
        </p:txBody>
      </p:sp>
    </p:spTree>
    <p:extLst>
      <p:ext uri="{BB962C8B-B14F-4D97-AF65-F5344CB8AC3E}">
        <p14:creationId xmlns:p14="http://schemas.microsoft.com/office/powerpoint/2010/main" val="100791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stock prices determined?</a:t>
            </a:r>
            <a:endParaRPr lang="en-US" dirty="0"/>
          </a:p>
        </p:txBody>
      </p:sp>
      <p:sp>
        <p:nvSpPr>
          <p:cNvPr id="3" name="Content Placeholder 2"/>
          <p:cNvSpPr>
            <a:spLocks noGrp="1"/>
          </p:cNvSpPr>
          <p:nvPr>
            <p:ph idx="1"/>
          </p:nvPr>
        </p:nvSpPr>
        <p:spPr>
          <a:xfrm>
            <a:off x="838200" y="1587500"/>
            <a:ext cx="10515600" cy="4787900"/>
          </a:xfrm>
        </p:spPr>
        <p:txBody>
          <a:bodyPr>
            <a:normAutofit/>
          </a:bodyPr>
          <a:lstStyle/>
          <a:p>
            <a:r>
              <a:rPr lang="en-US" dirty="0" smtClean="0"/>
              <a:t>The </a:t>
            </a:r>
            <a:r>
              <a:rPr lang="en-US" dirty="0"/>
              <a:t>stock market is a perfect example of supply and demand determining the price of something. </a:t>
            </a:r>
            <a:endParaRPr lang="en-US" dirty="0" smtClean="0"/>
          </a:p>
          <a:p>
            <a:r>
              <a:rPr lang="en-US" dirty="0" smtClean="0"/>
              <a:t>The </a:t>
            </a:r>
            <a:r>
              <a:rPr lang="en-US" dirty="0"/>
              <a:t>price changes every day, and for most popular stocks, nearly every second, based on the supply and demand provided by the thousands of buyers and sellers that are now connected electronically. </a:t>
            </a:r>
            <a:endParaRPr lang="en-US" dirty="0" smtClean="0"/>
          </a:p>
          <a:p>
            <a:r>
              <a:rPr lang="en-US" dirty="0"/>
              <a:t>When business is good and companies are making lots of money (or even if the </a:t>
            </a:r>
            <a:r>
              <a:rPr lang="en-US" i="1" dirty="0"/>
              <a:t>expectation</a:t>
            </a:r>
            <a:r>
              <a:rPr lang="en-US" dirty="0"/>
              <a:t> is that the business climate will improve in the near future), the prices of stocks generally rise. </a:t>
            </a:r>
            <a:endParaRPr lang="en-US" dirty="0" smtClean="0"/>
          </a:p>
          <a:p>
            <a:r>
              <a:rPr lang="en-US" dirty="0" smtClean="0"/>
              <a:t>The </a:t>
            </a:r>
            <a:r>
              <a:rPr lang="en-US" dirty="0"/>
              <a:t>opposite is also true: when businesses do poorly (or even if the </a:t>
            </a:r>
            <a:r>
              <a:rPr lang="en-US" i="1" dirty="0"/>
              <a:t>expectation</a:t>
            </a:r>
            <a:r>
              <a:rPr lang="en-US" dirty="0"/>
              <a:t> is that the business climate will decline in the near future), the prices of stocks generally fall. </a:t>
            </a:r>
          </a:p>
        </p:txBody>
      </p:sp>
    </p:spTree>
    <p:extLst>
      <p:ext uri="{BB962C8B-B14F-4D97-AF65-F5344CB8AC3E}">
        <p14:creationId xmlns:p14="http://schemas.microsoft.com/office/powerpoint/2010/main" val="175166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587500"/>
            <a:ext cx="10515600" cy="4787900"/>
          </a:xfrm>
        </p:spPr>
        <p:txBody>
          <a:bodyPr>
            <a:normAutofit lnSpcReduction="10000"/>
          </a:bodyPr>
          <a:lstStyle/>
          <a:p>
            <a:r>
              <a:rPr lang="en-US" dirty="0" smtClean="0"/>
              <a:t>In </a:t>
            </a:r>
            <a:r>
              <a:rPr lang="en-US" dirty="0"/>
              <a:t>the U.S. there are three major exchanges: </a:t>
            </a:r>
            <a:endParaRPr lang="en-US" dirty="0" smtClean="0"/>
          </a:p>
          <a:p>
            <a:pPr lvl="1"/>
            <a:r>
              <a:rPr lang="en-US" sz="4000" dirty="0" smtClean="0"/>
              <a:t>The </a:t>
            </a:r>
            <a:r>
              <a:rPr lang="en-US" sz="4000" dirty="0"/>
              <a:t>American Stock Exchange (AMEX</a:t>
            </a:r>
            <a:r>
              <a:rPr lang="en-US" sz="4000" dirty="0" smtClean="0"/>
              <a:t>) </a:t>
            </a:r>
          </a:p>
          <a:p>
            <a:pPr lvl="2"/>
            <a:r>
              <a:rPr lang="en-US" sz="3600" dirty="0" smtClean="0"/>
              <a:t>The </a:t>
            </a:r>
            <a:r>
              <a:rPr lang="en-US" sz="3600" dirty="0"/>
              <a:t>NASDAQ (National Association of </a:t>
            </a:r>
            <a:r>
              <a:rPr lang="en-US" sz="3600" dirty="0">
                <a:hlinkClick r:id="rId2"/>
              </a:rPr>
              <a:t>Securities</a:t>
            </a:r>
            <a:r>
              <a:rPr lang="en-US" sz="3600" dirty="0"/>
              <a:t> Dealer Automated </a:t>
            </a:r>
            <a:r>
              <a:rPr lang="en-US" sz="3600" dirty="0" smtClean="0"/>
              <a:t>Quotation)</a:t>
            </a:r>
          </a:p>
          <a:p>
            <a:pPr lvl="3"/>
            <a:r>
              <a:rPr lang="en-US" sz="2400" dirty="0" smtClean="0"/>
              <a:t>Founded in 1971 </a:t>
            </a:r>
          </a:p>
          <a:p>
            <a:pPr lvl="1"/>
            <a:r>
              <a:rPr lang="en-US" sz="4000" dirty="0" smtClean="0"/>
              <a:t>The </a:t>
            </a:r>
            <a:r>
              <a:rPr lang="en-US" sz="4000" dirty="0"/>
              <a:t>New York Stock Exchange (NYSE</a:t>
            </a:r>
            <a:r>
              <a:rPr lang="en-US" sz="4000" dirty="0" smtClean="0"/>
              <a:t>) </a:t>
            </a:r>
          </a:p>
          <a:p>
            <a:pPr lvl="3"/>
            <a:endParaRPr lang="en-US" sz="3400" dirty="0" smtClean="0"/>
          </a:p>
          <a:p>
            <a:pPr lvl="1"/>
            <a:endParaRPr lang="en-US" dirty="0"/>
          </a:p>
          <a:p>
            <a:pPr marL="457200" lvl="1" indent="0">
              <a:buNone/>
            </a:pPr>
            <a:r>
              <a:rPr lang="en-US" dirty="0" smtClean="0"/>
              <a:t>which </a:t>
            </a:r>
            <a:r>
              <a:rPr lang="en-US" dirty="0"/>
              <a:t>are located on Wall Street in lower Manhattan in New York City. </a:t>
            </a:r>
          </a:p>
        </p:txBody>
      </p:sp>
    </p:spTree>
    <p:extLst>
      <p:ext uri="{BB962C8B-B14F-4D97-AF65-F5344CB8AC3E}">
        <p14:creationId xmlns:p14="http://schemas.microsoft.com/office/powerpoint/2010/main" val="160174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587500"/>
            <a:ext cx="10515600" cy="4787900"/>
          </a:xfrm>
        </p:spPr>
        <p:txBody>
          <a:bodyPr>
            <a:normAutofit lnSpcReduction="10000"/>
          </a:bodyPr>
          <a:lstStyle/>
          <a:p>
            <a:pPr marL="457200" lvl="1" indent="0">
              <a:buNone/>
            </a:pPr>
            <a:r>
              <a:rPr lang="en-US" sz="4000" dirty="0" smtClean="0"/>
              <a:t>The </a:t>
            </a:r>
            <a:r>
              <a:rPr lang="en-US" sz="4000" dirty="0"/>
              <a:t>American Stock Exchange (AMEX</a:t>
            </a:r>
            <a:r>
              <a:rPr lang="en-US" sz="4000" dirty="0" smtClean="0"/>
              <a:t>) </a:t>
            </a:r>
          </a:p>
          <a:p>
            <a:pPr lvl="2"/>
            <a:r>
              <a:rPr lang="en-US" sz="3600" dirty="0"/>
              <a:t>The third-largest stock exchange by trading volume in the United States. </a:t>
            </a:r>
            <a:endParaRPr lang="en-US" sz="3600" dirty="0" smtClean="0"/>
          </a:p>
          <a:p>
            <a:pPr lvl="2"/>
            <a:r>
              <a:rPr lang="en-US" sz="3600" dirty="0" smtClean="0"/>
              <a:t>In </a:t>
            </a:r>
            <a:r>
              <a:rPr lang="en-US" sz="3600" dirty="0"/>
              <a:t>2008 it was acquired by the NYSE Euronext and became the NYSE Amex Equities in 2009. </a:t>
            </a:r>
            <a:endParaRPr lang="en-US" sz="3600" dirty="0" smtClean="0"/>
          </a:p>
          <a:p>
            <a:pPr lvl="2"/>
            <a:r>
              <a:rPr lang="en-US" sz="3600" dirty="0" smtClean="0"/>
              <a:t>The </a:t>
            </a:r>
            <a:r>
              <a:rPr lang="en-US" sz="3600" dirty="0"/>
              <a:t>AMEX </a:t>
            </a:r>
            <a:r>
              <a:rPr lang="en-US" sz="3600" dirty="0" smtClean="0"/>
              <a:t>handles </a:t>
            </a:r>
            <a:r>
              <a:rPr lang="en-US" sz="3600" dirty="0"/>
              <a:t>about 10% of all securities traded in the U.S. </a:t>
            </a:r>
            <a:endParaRPr lang="en-US" sz="3400" dirty="0" smtClean="0"/>
          </a:p>
          <a:p>
            <a:pPr lvl="1"/>
            <a:endParaRPr lang="en-US" dirty="0"/>
          </a:p>
        </p:txBody>
      </p:sp>
    </p:spTree>
    <p:extLst>
      <p:ext uri="{BB962C8B-B14F-4D97-AF65-F5344CB8AC3E}">
        <p14:creationId xmlns:p14="http://schemas.microsoft.com/office/powerpoint/2010/main" val="2219202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319</TotalTime>
  <Words>1462</Words>
  <Application>Microsoft Office PowerPoint</Application>
  <PresentationFormat>Widescreen</PresentationFormat>
  <Paragraphs>89</Paragraphs>
  <Slides>21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Learning to Invest</vt:lpstr>
      <vt:lpstr>What is stock?</vt:lpstr>
      <vt:lpstr>PowerPoint Presentation</vt:lpstr>
      <vt:lpstr>What is stockholder?</vt:lpstr>
      <vt:lpstr>PowerPoint Presentation</vt:lpstr>
      <vt:lpstr>What is the Stock Market?</vt:lpstr>
      <vt:lpstr>How are stock prices determined?</vt:lpstr>
      <vt:lpstr>How are stocks bought and sold?</vt:lpstr>
      <vt:lpstr>How are stocks bought and sold?</vt:lpstr>
      <vt:lpstr>How are stocks bought and sold?</vt:lpstr>
      <vt:lpstr>How are stocks bought and sold?</vt:lpstr>
      <vt:lpstr>How are stocks bought and sold?</vt:lpstr>
      <vt:lpstr>How does the market work?</vt:lpstr>
      <vt:lpstr>Virtual Tour of the New York Stock Exchange</vt:lpstr>
      <vt:lpstr>Difference Between Dow, NASDAQ and S&amp;P 500 </vt:lpstr>
      <vt:lpstr>Difference Between Dow, NASDAQ and S&amp;P 500 </vt:lpstr>
      <vt:lpstr>Companies tracked by the DJIA</vt:lpstr>
      <vt:lpstr>Companies tracked by the S&amp;P 500</vt:lpstr>
      <vt:lpstr>How to make money with stocks?</vt:lpstr>
      <vt:lpstr>What are dividends?</vt:lpstr>
      <vt:lpstr>Something to consider…..</vt:lpstr>
    </vt:vector>
  </TitlesOfParts>
  <Company>Helena Public School District #1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Invest</dc:title>
  <dc:creator>Humphrey - Samantha</dc:creator>
  <cp:lastModifiedBy>Humphrey - Samantha</cp:lastModifiedBy>
  <cp:revision>17</cp:revision>
  <dcterms:created xsi:type="dcterms:W3CDTF">2014-09-25T20:10:46Z</dcterms:created>
  <dcterms:modified xsi:type="dcterms:W3CDTF">2014-09-29T20:49:24Z</dcterms:modified>
</cp:coreProperties>
</file>