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3F6A"/>
    <a:srgbClr val="668860"/>
    <a:srgbClr val="FFCC00"/>
    <a:srgbClr val="8F31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p:scale>
          <a:sx n="77" d="100"/>
          <a:sy n="77" d="100"/>
        </p:scale>
        <p:origin x="3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FE9D5A-AC3A-4A9E-BE33-494A5001635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48DF0-831B-474C-968A-8194C9B662D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00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E9D5A-AC3A-4A9E-BE33-494A5001635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48DF0-831B-474C-968A-8194C9B662D2}" type="slidenum">
              <a:rPr lang="en-US" smtClean="0"/>
              <a:t>‹#›</a:t>
            </a:fld>
            <a:endParaRPr lang="en-US"/>
          </a:p>
        </p:txBody>
      </p:sp>
    </p:spTree>
    <p:extLst>
      <p:ext uri="{BB962C8B-B14F-4D97-AF65-F5344CB8AC3E}">
        <p14:creationId xmlns:p14="http://schemas.microsoft.com/office/powerpoint/2010/main" val="175628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E9D5A-AC3A-4A9E-BE33-494A5001635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48DF0-831B-474C-968A-8194C9B662D2}" type="slidenum">
              <a:rPr lang="en-US" smtClean="0"/>
              <a:t>‹#›</a:t>
            </a:fld>
            <a:endParaRPr lang="en-US"/>
          </a:p>
        </p:txBody>
      </p:sp>
    </p:spTree>
    <p:extLst>
      <p:ext uri="{BB962C8B-B14F-4D97-AF65-F5344CB8AC3E}">
        <p14:creationId xmlns:p14="http://schemas.microsoft.com/office/powerpoint/2010/main" val="3554147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FE9D5A-AC3A-4A9E-BE33-494A5001635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48DF0-831B-474C-968A-8194C9B662D2}" type="slidenum">
              <a:rPr lang="en-US" smtClean="0"/>
              <a:t>‹#›</a:t>
            </a:fld>
            <a:endParaRPr lang="en-US"/>
          </a:p>
        </p:txBody>
      </p:sp>
    </p:spTree>
    <p:extLst>
      <p:ext uri="{BB962C8B-B14F-4D97-AF65-F5344CB8AC3E}">
        <p14:creationId xmlns:p14="http://schemas.microsoft.com/office/powerpoint/2010/main" val="409518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FE9D5A-AC3A-4A9E-BE33-494A5001635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48DF0-831B-474C-968A-8194C9B662D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738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FE9D5A-AC3A-4A9E-BE33-494A5001635E}"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48DF0-831B-474C-968A-8194C9B662D2}" type="slidenum">
              <a:rPr lang="en-US" smtClean="0"/>
              <a:t>‹#›</a:t>
            </a:fld>
            <a:endParaRPr lang="en-US"/>
          </a:p>
        </p:txBody>
      </p:sp>
    </p:spTree>
    <p:extLst>
      <p:ext uri="{BB962C8B-B14F-4D97-AF65-F5344CB8AC3E}">
        <p14:creationId xmlns:p14="http://schemas.microsoft.com/office/powerpoint/2010/main" val="315562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FE9D5A-AC3A-4A9E-BE33-494A5001635E}" type="datetimeFigureOut">
              <a:rPr lang="en-US" smtClean="0"/>
              <a:t>10/21/2019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548DF0-831B-474C-968A-8194C9B662D2}" type="slidenum">
              <a:rPr lang="en-US" smtClean="0"/>
              <a:t>‹#›</a:t>
            </a:fld>
            <a:endParaRPr lang="en-US"/>
          </a:p>
        </p:txBody>
      </p:sp>
    </p:spTree>
    <p:extLst>
      <p:ext uri="{BB962C8B-B14F-4D97-AF65-F5344CB8AC3E}">
        <p14:creationId xmlns:p14="http://schemas.microsoft.com/office/powerpoint/2010/main" val="269784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FE9D5A-AC3A-4A9E-BE33-494A5001635E}" type="datetimeFigureOut">
              <a:rPr lang="en-US" smtClean="0"/>
              <a:t>10/21/2019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548DF0-831B-474C-968A-8194C9B662D2}" type="slidenum">
              <a:rPr lang="en-US" smtClean="0"/>
              <a:t>‹#›</a:t>
            </a:fld>
            <a:endParaRPr lang="en-US"/>
          </a:p>
        </p:txBody>
      </p:sp>
    </p:spTree>
    <p:extLst>
      <p:ext uri="{BB962C8B-B14F-4D97-AF65-F5344CB8AC3E}">
        <p14:creationId xmlns:p14="http://schemas.microsoft.com/office/powerpoint/2010/main" val="302082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FE9D5A-AC3A-4A9E-BE33-494A5001635E}" type="datetimeFigureOut">
              <a:rPr lang="en-US" smtClean="0"/>
              <a:t>10/21/2019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B548DF0-831B-474C-968A-8194C9B662D2}" type="slidenum">
              <a:rPr lang="en-US" smtClean="0"/>
              <a:t>‹#›</a:t>
            </a:fld>
            <a:endParaRPr lang="en-US"/>
          </a:p>
        </p:txBody>
      </p:sp>
    </p:spTree>
    <p:extLst>
      <p:ext uri="{BB962C8B-B14F-4D97-AF65-F5344CB8AC3E}">
        <p14:creationId xmlns:p14="http://schemas.microsoft.com/office/powerpoint/2010/main" val="336777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FE9D5A-AC3A-4A9E-BE33-494A5001635E}" type="datetimeFigureOut">
              <a:rPr lang="en-US" smtClean="0"/>
              <a:t>10/21/2019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548DF0-831B-474C-968A-8194C9B662D2}" type="slidenum">
              <a:rPr lang="en-US" smtClean="0"/>
              <a:t>‹#›</a:t>
            </a:fld>
            <a:endParaRPr lang="en-US"/>
          </a:p>
        </p:txBody>
      </p:sp>
    </p:spTree>
    <p:extLst>
      <p:ext uri="{BB962C8B-B14F-4D97-AF65-F5344CB8AC3E}">
        <p14:creationId xmlns:p14="http://schemas.microsoft.com/office/powerpoint/2010/main" val="130066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19FE9D5A-AC3A-4A9E-BE33-494A5001635E}" type="datetimeFigureOut">
              <a:rPr lang="en-US" smtClean="0"/>
              <a:t>10/21/2019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548DF0-831B-474C-968A-8194C9B662D2}" type="slidenum">
              <a:rPr lang="en-US" smtClean="0"/>
              <a:t>‹#›</a:t>
            </a:fld>
            <a:endParaRPr lang="en-US"/>
          </a:p>
        </p:txBody>
      </p:sp>
    </p:spTree>
    <p:extLst>
      <p:ext uri="{BB962C8B-B14F-4D97-AF65-F5344CB8AC3E}">
        <p14:creationId xmlns:p14="http://schemas.microsoft.com/office/powerpoint/2010/main" val="252351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FE9D5A-AC3A-4A9E-BE33-494A5001635E}" type="datetimeFigureOut">
              <a:rPr lang="en-US" smtClean="0"/>
              <a:t>10/21/2019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548DF0-831B-474C-968A-8194C9B662D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334436"/>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bpa.org/sdownload/2018-19_SPS_430.pdf" TargetMode="External"/><Relationship Id="rId2" Type="http://schemas.openxmlformats.org/officeDocument/2006/relationships/hyperlink" Target="http://www.bpa.org/sdownload/2018-19_SPS_445.pdf" TargetMode="External"/><Relationship Id="rId1" Type="http://schemas.openxmlformats.org/officeDocument/2006/relationships/slideLayout" Target="../slideLayouts/slideLayout7.xml"/><Relationship Id="rId5" Type="http://schemas.openxmlformats.org/officeDocument/2006/relationships/slide" Target="slide4.xml"/><Relationship Id="rId4" Type="http://schemas.openxmlformats.org/officeDocument/2006/relationships/hyperlink" Target="http://www.bpa.org/sdownload/2018-19_SPS_420.pdf" TargetMode="Externa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9.xml"/><Relationship Id="rId7" Type="http://schemas.openxmlformats.org/officeDocument/2006/relationships/slide" Target="slide12.xml"/><Relationship Id="rId2" Type="http://schemas.openxmlformats.org/officeDocument/2006/relationships/slide" Target="slide6.xml"/><Relationship Id="rId1" Type="http://schemas.openxmlformats.org/officeDocument/2006/relationships/slideLayout" Target="../slideLayouts/slideLayout7.xml"/><Relationship Id="rId6" Type="http://schemas.openxmlformats.org/officeDocument/2006/relationships/slide" Target="slide11.xml"/><Relationship Id="rId5" Type="http://schemas.openxmlformats.org/officeDocument/2006/relationships/slide" Target="slide8.xml"/><Relationship Id="rId10" Type="http://schemas.openxmlformats.org/officeDocument/2006/relationships/slide" Target="slide22.xml"/><Relationship Id="rId4" Type="http://schemas.openxmlformats.org/officeDocument/2006/relationships/slide" Target="slide10.xml"/><Relationship Id="rId9"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slide" Target="slide13.xml"/><Relationship Id="rId7" Type="http://schemas.openxmlformats.org/officeDocument/2006/relationships/slide" Target="slide16.xml"/><Relationship Id="rId12" Type="http://schemas.openxmlformats.org/officeDocument/2006/relationships/slide" Target="slide22.xml"/><Relationship Id="rId2" Type="http://schemas.openxmlformats.org/officeDocument/2006/relationships/slide" Target="slide14.xml"/><Relationship Id="rId1" Type="http://schemas.openxmlformats.org/officeDocument/2006/relationships/slideLayout" Target="../slideLayouts/slideLayout7.xml"/><Relationship Id="rId6" Type="http://schemas.openxmlformats.org/officeDocument/2006/relationships/slide" Target="slide21.xml"/><Relationship Id="rId11" Type="http://schemas.openxmlformats.org/officeDocument/2006/relationships/slide" Target="slide4.xml"/><Relationship Id="rId5" Type="http://schemas.openxmlformats.org/officeDocument/2006/relationships/slide" Target="slide18.xml"/><Relationship Id="rId10" Type="http://schemas.openxmlformats.org/officeDocument/2006/relationships/slide" Target="slide20.xml"/><Relationship Id="rId4" Type="http://schemas.openxmlformats.org/officeDocument/2006/relationships/slide" Target="slide19.xml"/><Relationship Id="rId9" Type="http://schemas.openxmlformats.org/officeDocument/2006/relationships/slide" Target="slide15.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legacy.bpa.org/compete/downloadcenter" TargetMode="External"/><Relationship Id="rId2" Type="http://schemas.openxmlformats.org/officeDocument/2006/relationships/hyperlink" Target="http://www.bpa.org/sdownload/2018-19_SPS_300.pdf" TargetMode="External"/><Relationship Id="rId1" Type="http://schemas.openxmlformats.org/officeDocument/2006/relationships/slideLayout" Target="../slideLayouts/slideLayout7.xml"/><Relationship Id="rId5" Type="http://schemas.openxmlformats.org/officeDocument/2006/relationships/slide" Target="slide4.xml"/><Relationship Id="rId4" Type="http://schemas.openxmlformats.org/officeDocument/2006/relationships/hyperlink" Target="http://www.bpa.org/sdownload/2018-19_SPS_425.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http://legacy.bpa.org/compete/downloadcente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00DC9-CEFC-4F62-8119-2FF2FECFC7C3}"/>
              </a:ext>
            </a:extLst>
          </p:cNvPr>
          <p:cNvSpPr>
            <a:spLocks noGrp="1"/>
          </p:cNvSpPr>
          <p:nvPr>
            <p:ph type="ctrTitle"/>
          </p:nvPr>
        </p:nvSpPr>
        <p:spPr/>
        <p:txBody>
          <a:bodyPr/>
          <a:lstStyle/>
          <a:p>
            <a:r>
              <a:rPr lang="en-US" dirty="0"/>
              <a:t>WSAP DECISION HELPER</a:t>
            </a:r>
          </a:p>
        </p:txBody>
      </p:sp>
      <p:sp>
        <p:nvSpPr>
          <p:cNvPr id="3" name="Subtitle 2">
            <a:extLst>
              <a:ext uri="{FF2B5EF4-FFF2-40B4-BE49-F238E27FC236}">
                <a16:creationId xmlns:a16="http://schemas.microsoft.com/office/drawing/2014/main" id="{A880CF33-0A68-4B95-B976-796AF5087F6E}"/>
              </a:ext>
            </a:extLst>
          </p:cNvPr>
          <p:cNvSpPr>
            <a:spLocks noGrp="1"/>
          </p:cNvSpPr>
          <p:nvPr>
            <p:ph type="subTitle" idx="1"/>
          </p:nvPr>
        </p:nvSpPr>
        <p:spPr/>
        <p:txBody>
          <a:bodyPr/>
          <a:lstStyle/>
          <a:p>
            <a:r>
              <a:rPr lang="en-US" dirty="0"/>
              <a:t>Help for the undecided</a:t>
            </a:r>
          </a:p>
        </p:txBody>
      </p:sp>
      <p:sp>
        <p:nvSpPr>
          <p:cNvPr id="4" name="Arrow: Right 3">
            <a:hlinkClick r:id="rId2" action="ppaction://hlinksldjump"/>
            <a:extLst>
              <a:ext uri="{FF2B5EF4-FFF2-40B4-BE49-F238E27FC236}">
                <a16:creationId xmlns:a16="http://schemas.microsoft.com/office/drawing/2014/main" id="{31968A37-781B-4862-A2FF-3BFFE563CDF9}"/>
              </a:ext>
            </a:extLst>
          </p:cNvPr>
          <p:cNvSpPr/>
          <p:nvPr/>
        </p:nvSpPr>
        <p:spPr>
          <a:xfrm>
            <a:off x="7991061" y="5168348"/>
            <a:ext cx="3260035" cy="930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NEXT SLIDE</a:t>
            </a:r>
          </a:p>
        </p:txBody>
      </p:sp>
    </p:spTree>
    <p:extLst>
      <p:ext uri="{BB962C8B-B14F-4D97-AF65-F5344CB8AC3E}">
        <p14:creationId xmlns:p14="http://schemas.microsoft.com/office/powerpoint/2010/main" val="388055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2000548"/>
          </a:xfrm>
          <a:prstGeom prst="rect">
            <a:avLst/>
          </a:prstGeom>
          <a:solidFill>
            <a:schemeClr val="bg2">
              <a:lumMod val="75000"/>
            </a:schemeClr>
          </a:solidFill>
        </p:spPr>
        <p:txBody>
          <a:bodyPr wrap="square" rtlCol="0">
            <a:spAutoFit/>
          </a:bodyPr>
          <a:lstStyle/>
          <a:p>
            <a:pPr marL="285750" indent="-285750">
              <a:buFont typeface="Arial" panose="020B0604020202020204" pitchFamily="34" charset="0"/>
              <a:buChar char="•"/>
            </a:pPr>
            <a:r>
              <a:rPr lang="en-US" sz="2800" dirty="0"/>
              <a:t>Desktop Publishing</a:t>
            </a:r>
          </a:p>
          <a:p>
            <a:pPr marL="285750" indent="-285750">
              <a:buFont typeface="Arial" panose="020B0604020202020204" pitchFamily="34" charset="0"/>
              <a:buChar char="•"/>
            </a:pPr>
            <a:endParaRPr lang="en-US" sz="2800" dirty="0"/>
          </a:p>
          <a:p>
            <a:r>
              <a:rPr lang="en-US" sz="2800" dirty="0">
                <a:hlinkClick r:id="rId2">
                  <a:extLst>
                    <a:ext uri="{A12FA001-AC4F-418D-AE19-62706E023703}">
                      <ahyp:hlinkClr xmlns:ahyp="http://schemas.microsoft.com/office/drawing/2018/hyperlinkcolor" val="tx"/>
                    </a:ext>
                  </a:extLst>
                </a:hlinkClick>
              </a:rPr>
              <a:t>(400) Fundamental Desktop Publishing</a:t>
            </a:r>
            <a:br>
              <a:rPr lang="en-US" sz="2800" dirty="0">
                <a:hlinkClick r:id="rId2">
                  <a:extLst>
                    <a:ext uri="{A12FA001-AC4F-418D-AE19-62706E023703}">
                      <ahyp:hlinkClr xmlns:ahyp="http://schemas.microsoft.com/office/drawing/2018/hyperlinkcolor" val="tx"/>
                    </a:ext>
                  </a:extLst>
                </a:hlinkClick>
              </a:rPr>
            </a:br>
            <a:br>
              <a:rPr lang="en-US" sz="2000" dirty="0"/>
            </a:br>
            <a:endParaRPr lang="en-US" sz="20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1997908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819903" y="1877388"/>
            <a:ext cx="8032173" cy="2677656"/>
          </a:xfrm>
          <a:prstGeom prst="rect">
            <a:avLst/>
          </a:prstGeom>
          <a:solidFill>
            <a:schemeClr val="accent6">
              <a:lumMod val="50000"/>
            </a:schemeClr>
          </a:solidFill>
        </p:spPr>
        <p:txBody>
          <a:bodyPr wrap="square" rtlCol="0">
            <a:spAutoFit/>
          </a:bodyPr>
          <a:lstStyle/>
          <a:p>
            <a:pPr marL="285750" indent="-285750">
              <a:buFont typeface="Arial" panose="020B0604020202020204" pitchFamily="34" charset="0"/>
              <a:buChar char="•"/>
            </a:pPr>
            <a:r>
              <a:rPr lang="en-US" sz="2800" dirty="0"/>
              <a:t>Computer Applications</a:t>
            </a:r>
          </a:p>
          <a:p>
            <a:r>
              <a:rPr lang="en-US" sz="2800" dirty="0">
                <a:hlinkClick r:id="rId2"/>
              </a:rPr>
              <a:t>(200) Fundamental Word Processing</a:t>
            </a:r>
            <a:endParaRPr lang="en-US" sz="2800" dirty="0"/>
          </a:p>
          <a:p>
            <a:r>
              <a:rPr lang="en-US" sz="2800" dirty="0">
                <a:hlinkClick r:id="rId2"/>
              </a:rPr>
              <a:t>(230) Fundamental Spreadsheet Applications</a:t>
            </a:r>
            <a:endParaRPr lang="en-US" sz="2800" dirty="0"/>
          </a:p>
          <a:p>
            <a:r>
              <a:rPr lang="en-US" sz="2800" dirty="0">
                <a:hlinkClick r:id="rId2"/>
              </a:rPr>
              <a:t>(240) Database Applications</a:t>
            </a:r>
            <a:endParaRPr lang="en-US" sz="2800" dirty="0"/>
          </a:p>
          <a:p>
            <a:r>
              <a:rPr lang="en-US" sz="2800" dirty="0">
                <a:hlinkClick r:id="rId2"/>
              </a:rPr>
              <a:t>(215) Integrated Office Applications</a:t>
            </a:r>
            <a:br>
              <a:rPr lang="en-US" sz="2800" dirty="0"/>
            </a:br>
            <a:r>
              <a:rPr lang="en-US" sz="2800" dirty="0">
                <a:hlinkClick r:id="rId2"/>
              </a:rPr>
              <a:t>(220) Basic Office Systems &amp; Procedures</a:t>
            </a:r>
            <a:endParaRPr lang="en-US" sz="28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3208319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47625" y="1522306"/>
            <a:ext cx="8549384" cy="3416320"/>
          </a:xfrm>
          <a:prstGeom prst="rect">
            <a:avLst/>
          </a:prstGeom>
          <a:solidFill>
            <a:srgbClr val="FFC000"/>
          </a:solidFill>
        </p:spPr>
        <p:txBody>
          <a:bodyPr wrap="square" rtlCol="0">
            <a:spAutoFit/>
          </a:bodyPr>
          <a:lstStyle/>
          <a:p>
            <a:r>
              <a:rPr lang="en-US" sz="2800" dirty="0"/>
              <a:t>Office Management</a:t>
            </a:r>
          </a:p>
          <a:p>
            <a:r>
              <a:rPr lang="en-US" sz="2800" dirty="0">
                <a:hlinkClick r:id="rId2"/>
              </a:rPr>
              <a:t>(215) Integrated Office Applications</a:t>
            </a:r>
            <a:br>
              <a:rPr lang="en-US" sz="2800" dirty="0"/>
            </a:br>
            <a:r>
              <a:rPr lang="en-US" sz="2800" dirty="0">
                <a:hlinkClick r:id="rId2"/>
              </a:rPr>
              <a:t>(220) Basic Office Systems &amp; Procedures</a:t>
            </a:r>
            <a:endParaRPr lang="en-US" sz="2800" dirty="0"/>
          </a:p>
          <a:p>
            <a:r>
              <a:rPr lang="en-US" sz="2800" dirty="0">
                <a:hlinkClick r:id="rId2"/>
              </a:rPr>
              <a:t>(245) Legal Office Procedures</a:t>
            </a:r>
            <a:br>
              <a:rPr lang="en-US" sz="2800" dirty="0"/>
            </a:br>
            <a:r>
              <a:rPr lang="en-US" sz="2400" dirty="0">
                <a:hlinkClick r:id="rId2"/>
              </a:rPr>
              <a:t>(250) Medical Office Procedures  </a:t>
            </a:r>
            <a:endParaRPr lang="en-US" sz="2400" dirty="0"/>
          </a:p>
          <a:p>
            <a:r>
              <a:rPr lang="en-US" sz="2400" dirty="0">
                <a:hlinkClick r:id="rId2"/>
              </a:rPr>
              <a:t>(270) ICD-10-CM Diagnostic Coding</a:t>
            </a:r>
            <a:endParaRPr lang="en-US" sz="2400" dirty="0"/>
          </a:p>
          <a:p>
            <a:r>
              <a:rPr lang="en-US" sz="2800" dirty="0">
                <a:hlinkClick r:id="rId2"/>
              </a:rPr>
              <a:t>(265) Business Law &amp; Ethics</a:t>
            </a:r>
            <a:br>
              <a:rPr lang="en-US" sz="2800" dirty="0"/>
            </a:br>
            <a:r>
              <a:rPr lang="en-US" sz="2800" dirty="0">
                <a:hlinkClick r:id="rId2"/>
              </a:rPr>
              <a:t>(255) Administrative Support Team </a:t>
            </a:r>
            <a:r>
              <a:rPr lang="en-US" sz="2800" dirty="0"/>
              <a:t>(This is a team event)</a:t>
            </a:r>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265831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915400" cy="1938992"/>
          </a:xfrm>
          <a:prstGeom prst="rect">
            <a:avLst/>
          </a:prstGeom>
          <a:solidFill>
            <a:schemeClr val="bg2">
              <a:lumMod val="75000"/>
            </a:schemeClr>
          </a:solidFill>
        </p:spPr>
        <p:txBody>
          <a:bodyPr wrap="square" rtlCol="0">
            <a:spAutoFit/>
          </a:bodyPr>
          <a:lstStyle/>
          <a:p>
            <a:pPr marL="285750" indent="-285750">
              <a:buFont typeface="Arial" panose="020B0604020202020204" pitchFamily="34" charset="0"/>
              <a:buChar char="•"/>
            </a:pPr>
            <a:r>
              <a:rPr lang="en-US" sz="3200" dirty="0"/>
              <a:t>Small Business or Entrepreneurship</a:t>
            </a:r>
          </a:p>
          <a:p>
            <a:r>
              <a:rPr lang="en-US" sz="3200" dirty="0">
                <a:solidFill>
                  <a:srgbClr val="FFFF00"/>
                </a:solidFill>
                <a:hlinkClick r:id="rId2">
                  <a:extLst>
                    <a:ext uri="{A12FA001-AC4F-418D-AE19-62706E023703}">
                      <ahyp:hlinkClr xmlns:ahyp="http://schemas.microsoft.com/office/drawing/2018/hyperlinkcolor" val="tx"/>
                    </a:ext>
                  </a:extLst>
                </a:hlinkClick>
              </a:rPr>
              <a:t>(260) Administrative Support Research Project (S)</a:t>
            </a:r>
            <a:endParaRPr lang="en-US" sz="3200" dirty="0">
              <a:solidFill>
                <a:srgbClr val="FFFF00"/>
              </a:solidFill>
            </a:endParaRPr>
          </a:p>
          <a:p>
            <a:r>
              <a:rPr lang="en-US" sz="2800" dirty="0">
                <a:solidFill>
                  <a:srgbClr val="FFFF00"/>
                </a:solidFill>
                <a:hlinkClick r:id="rId2">
                  <a:extLst>
                    <a:ext uri="{A12FA001-AC4F-418D-AE19-62706E023703}">
                      <ahyp:hlinkClr xmlns:ahyp="http://schemas.microsoft.com/office/drawing/2018/hyperlinkcolor" val="tx"/>
                    </a:ext>
                  </a:extLst>
                </a:hlinkClick>
              </a:rPr>
              <a:t>(505) Entrepreneurship </a:t>
            </a:r>
            <a:br>
              <a:rPr lang="en-US" sz="3200" dirty="0">
                <a:solidFill>
                  <a:srgbClr val="FFFF00"/>
                </a:solidFill>
              </a:rPr>
            </a:br>
            <a:r>
              <a:rPr lang="en-US" sz="2800" dirty="0">
                <a:solidFill>
                  <a:srgbClr val="FFFF00"/>
                </a:solidFill>
                <a:hlinkClick r:id="rId2">
                  <a:extLst>
                    <a:ext uri="{A12FA001-AC4F-418D-AE19-62706E023703}">
                      <ahyp:hlinkClr xmlns:ahyp="http://schemas.microsoft.com/office/drawing/2018/hyperlinkcolor" val="tx"/>
                    </a:ext>
                  </a:extLst>
                </a:hlinkClick>
              </a:rPr>
              <a:t>(510) Small Business Management Team   </a:t>
            </a:r>
            <a:endParaRPr lang="en-US" sz="3200" dirty="0">
              <a:solidFill>
                <a:srgbClr val="FFFF00"/>
              </a:solidFill>
            </a:endParaRPr>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3833123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0" y="0"/>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169717" y="911163"/>
            <a:ext cx="9606396" cy="4955203"/>
          </a:xfrm>
          <a:prstGeom prst="rect">
            <a:avLst/>
          </a:prstGeom>
          <a:solidFill>
            <a:srgbClr val="C00000"/>
          </a:solidFill>
        </p:spPr>
        <p:txBody>
          <a:bodyPr wrap="square" rtlCol="0">
            <a:spAutoFit/>
          </a:bodyPr>
          <a:lstStyle/>
          <a:p>
            <a:pPr marL="285750" indent="-285750">
              <a:buFont typeface="Arial" panose="020B0604020202020204" pitchFamily="34" charset="0"/>
              <a:buChar char="•"/>
            </a:pPr>
            <a:r>
              <a:rPr lang="en-US" sz="2800" dirty="0"/>
              <a:t>Speeches, Interviews or Presentations</a:t>
            </a:r>
          </a:p>
          <a:p>
            <a:r>
              <a:rPr lang="en-US" sz="2800" dirty="0">
                <a:hlinkClick r:id="rId2"/>
              </a:rPr>
              <a:t>(515) Interview Skills</a:t>
            </a:r>
            <a:endParaRPr lang="en-US" sz="2800" dirty="0"/>
          </a:p>
          <a:p>
            <a:r>
              <a:rPr lang="en-US" sz="2800" dirty="0">
                <a:hlinkClick r:id="rId2"/>
              </a:rPr>
              <a:t>(525) Extemporaneous Speech (S)</a:t>
            </a:r>
            <a:endParaRPr lang="en-US" sz="2800" dirty="0"/>
          </a:p>
          <a:p>
            <a:r>
              <a:rPr lang="en-US" sz="2800" dirty="0">
                <a:hlinkClick r:id="rId2"/>
              </a:rPr>
              <a:t>(545) Prepared Speech</a:t>
            </a:r>
            <a:endParaRPr lang="en-US" sz="2800" dirty="0"/>
          </a:p>
          <a:p>
            <a:r>
              <a:rPr lang="en-US" sz="2800" dirty="0">
                <a:hlinkClick r:id="rId2"/>
              </a:rPr>
              <a:t>(555) Presentation Management Individual </a:t>
            </a:r>
            <a:endParaRPr lang="en-US" sz="2800" dirty="0"/>
          </a:p>
          <a:p>
            <a:r>
              <a:rPr lang="en-US" sz="2800" dirty="0"/>
              <a:t>TOPIC:</a:t>
            </a:r>
            <a:r>
              <a:rPr lang="en-US" dirty="0"/>
              <a:t> You are to research and present innovative yet cost effective employee onboarding strategies that can be integrated into your company culture.</a:t>
            </a:r>
            <a:br>
              <a:rPr lang="en-US" sz="2800" dirty="0"/>
            </a:br>
            <a:r>
              <a:rPr lang="en-US" sz="2800" dirty="0">
                <a:hlinkClick r:id="rId2"/>
              </a:rPr>
              <a:t>(560) Presentation Management Team </a:t>
            </a:r>
            <a:endParaRPr lang="en-US" sz="2800" dirty="0"/>
          </a:p>
          <a:p>
            <a:r>
              <a:rPr lang="en-US" sz="2800" dirty="0"/>
              <a:t>TOPIC: </a:t>
            </a:r>
            <a:r>
              <a:rPr lang="en-US" dirty="0"/>
              <a:t> Your team is to create a presentation for management with suggestions to improve and innovate the existing company culture.</a:t>
            </a:r>
            <a:endParaRPr lang="en-US" sz="2800" dirty="0"/>
          </a:p>
          <a:p>
            <a:r>
              <a:rPr lang="en-US" sz="2800" dirty="0">
                <a:hlinkClick r:id="rId2"/>
              </a:rPr>
              <a:t>(435) Website Design Team</a:t>
            </a:r>
            <a:endParaRPr lang="en-US" sz="2800" dirty="0"/>
          </a:p>
          <a:p>
            <a:r>
              <a:rPr lang="en-US" sz="2800" dirty="0"/>
              <a:t> TOPIC:</a:t>
            </a:r>
            <a:r>
              <a:rPr lang="en-US" dirty="0"/>
              <a:t> Develop a website to assist with the planning &amp; construction of a bio-friendly home </a:t>
            </a:r>
            <a:endParaRPr lang="en-US" sz="2800" dirty="0"/>
          </a:p>
        </p:txBody>
      </p:sp>
      <p:sp>
        <p:nvSpPr>
          <p:cNvPr id="3" name="Oval 2">
            <a:extLst>
              <a:ext uri="{FF2B5EF4-FFF2-40B4-BE49-F238E27FC236}">
                <a16:creationId xmlns:a16="http://schemas.microsoft.com/office/drawing/2014/main" id="{37080C73-E740-425C-8352-B257EE0EEEEF}"/>
              </a:ext>
            </a:extLst>
          </p:cNvPr>
          <p:cNvSpPr/>
          <p:nvPr/>
        </p:nvSpPr>
        <p:spPr>
          <a:xfrm>
            <a:off x="9776113" y="4905207"/>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1694271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954107"/>
          </a:xfrm>
          <a:prstGeom prst="rect">
            <a:avLst/>
          </a:prstGeom>
          <a:solidFill>
            <a:srgbClr val="668860"/>
          </a:solidFill>
        </p:spPr>
        <p:txBody>
          <a:bodyPr wrap="square" rtlCol="0">
            <a:spAutoFit/>
          </a:bodyPr>
          <a:lstStyle/>
          <a:p>
            <a:pPr marL="285750" indent="-285750">
              <a:buFont typeface="Arial" panose="020B0604020202020204" pitchFamily="34" charset="0"/>
              <a:buChar char="•"/>
            </a:pPr>
            <a:r>
              <a:rPr lang="en-US" sz="2800" dirty="0"/>
              <a:t>Human Resources</a:t>
            </a:r>
          </a:p>
          <a:p>
            <a:r>
              <a:rPr lang="en-US" sz="2800" dirty="0">
                <a:hlinkClick r:id="rId2"/>
              </a:rPr>
              <a:t>(535) Human Resource Management</a:t>
            </a:r>
            <a:endParaRPr lang="en-US" sz="28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814192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1815882"/>
          </a:xfrm>
          <a:prstGeom prst="rect">
            <a:avLst/>
          </a:prstGeom>
          <a:solidFill>
            <a:srgbClr val="7030A0"/>
          </a:solidFill>
        </p:spPr>
        <p:txBody>
          <a:bodyPr wrap="square" rtlCol="0">
            <a:spAutoFit/>
          </a:bodyPr>
          <a:lstStyle/>
          <a:p>
            <a:pPr marL="285750" indent="-285750">
              <a:buFont typeface="Arial" panose="020B0604020202020204" pitchFamily="34" charset="0"/>
              <a:buChar char="•"/>
            </a:pPr>
            <a:r>
              <a:rPr lang="en-US" sz="2800" dirty="0"/>
              <a:t>Computer and Network Design</a:t>
            </a:r>
          </a:p>
          <a:p>
            <a:r>
              <a:rPr lang="en-US" sz="2800" dirty="0">
                <a:hlinkClick r:id="rId2"/>
              </a:rPr>
              <a:t>(325) Network Design Team</a:t>
            </a:r>
            <a:endParaRPr lang="en-US" sz="2800" dirty="0"/>
          </a:p>
          <a:p>
            <a:r>
              <a:rPr lang="en-US" sz="2800" dirty="0">
                <a:hlinkClick r:id="rId2"/>
              </a:rPr>
              <a:t>(425) Computer Modeling (S)</a:t>
            </a:r>
            <a:endParaRPr lang="en-US" sz="2800" dirty="0"/>
          </a:p>
          <a:p>
            <a:r>
              <a:rPr lang="en-US" sz="2800" dirty="0">
                <a:hlinkClick r:id="rId2"/>
              </a:rPr>
              <a:t>(440) Computer Animation Team (S)</a:t>
            </a:r>
            <a:endParaRPr lang="en-US" sz="28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1347101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2616101"/>
          </a:xfrm>
          <a:prstGeom prst="rect">
            <a:avLst/>
          </a:prstGeom>
          <a:solidFill>
            <a:srgbClr val="FFC000"/>
          </a:solidFill>
        </p:spPr>
        <p:txBody>
          <a:bodyPr wrap="square" rtlCol="0">
            <a:spAutoFit/>
          </a:bodyPr>
          <a:lstStyle/>
          <a:p>
            <a:pPr marL="285750" indent="-285750">
              <a:buFont typeface="Arial" panose="020B0604020202020204" pitchFamily="34" charset="0"/>
              <a:buChar char="•"/>
            </a:pPr>
            <a:r>
              <a:rPr lang="en-US" sz="2800" dirty="0"/>
              <a:t>Marketing</a:t>
            </a:r>
          </a:p>
          <a:p>
            <a:r>
              <a:rPr lang="en-US" sz="2800" dirty="0">
                <a:hlinkClick r:id="rId2"/>
              </a:rPr>
              <a:t>(500) Global Marketing Team (S) </a:t>
            </a:r>
            <a:r>
              <a:rPr lang="en-US" sz="2800" dirty="0"/>
              <a:t>– Topic:</a:t>
            </a:r>
            <a:endParaRPr lang="en-US" dirty="0"/>
          </a:p>
          <a:p>
            <a:r>
              <a:rPr lang="en-US" dirty="0"/>
              <a:t> Create a marketing plan for Grand Adventures in Jackson Wyoming for expansion to a second domestic  location and a future global location.</a:t>
            </a:r>
            <a:endParaRPr lang="en-US" sz="2800" dirty="0"/>
          </a:p>
          <a:p>
            <a:r>
              <a:rPr lang="en-US" sz="2400" dirty="0">
                <a:hlinkClick r:id="rId2"/>
              </a:rPr>
              <a:t>(505) Entrepreneurship </a:t>
            </a:r>
            <a:br>
              <a:rPr lang="en-US" sz="2800" dirty="0"/>
            </a:br>
            <a:r>
              <a:rPr lang="en-US" sz="2400" dirty="0">
                <a:hlinkClick r:id="rId2"/>
              </a:rPr>
              <a:t>(510) Small Business Management Team  </a:t>
            </a:r>
            <a:r>
              <a:rPr lang="en-US" sz="2400" dirty="0"/>
              <a:t>- Create a plan for ABC Graphics  to improve business</a:t>
            </a:r>
            <a:endParaRPr lang="en-US" sz="28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2031832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52845" y="200924"/>
            <a:ext cx="5316587"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0" y="732016"/>
            <a:ext cx="10131232" cy="5724644"/>
          </a:xfrm>
          <a:prstGeom prst="rect">
            <a:avLst/>
          </a:prstGeom>
          <a:solidFill>
            <a:schemeClr val="accent6">
              <a:lumMod val="50000"/>
            </a:schemeClr>
          </a:solidFill>
        </p:spPr>
        <p:txBody>
          <a:bodyPr wrap="square" rtlCol="0">
            <a:spAutoFit/>
          </a:bodyPr>
          <a:lstStyle/>
          <a:p>
            <a:pPr marL="342900" indent="-342900">
              <a:buFont typeface="Arial" panose="020B0604020202020204" pitchFamily="34" charset="0"/>
              <a:buChar char="•"/>
            </a:pPr>
            <a:r>
              <a:rPr lang="en-US" sz="2000" dirty="0"/>
              <a:t>Research</a:t>
            </a:r>
          </a:p>
          <a:p>
            <a:r>
              <a:rPr lang="en-US" sz="2000" dirty="0">
                <a:hlinkClick r:id="rId2"/>
              </a:rPr>
              <a:t>(260) Administrative Support Research Project (S) </a:t>
            </a:r>
            <a:endParaRPr lang="en-US" sz="2000" dirty="0"/>
          </a:p>
          <a:p>
            <a:r>
              <a:rPr lang="en-US" sz="2000" dirty="0"/>
              <a:t>Topic:</a:t>
            </a:r>
            <a:endParaRPr lang="en-US" dirty="0"/>
          </a:p>
          <a:p>
            <a:r>
              <a:rPr lang="en-US" sz="1200" dirty="0"/>
              <a:t>What are some specific current national political issues or trends impacting the workplace? How could this impact the role of the administrative professional and the support they provide? How can the administrative professional positively influence any of the change and/or transition required as a result of the current issues and trends as they provide support in the workplace?</a:t>
            </a:r>
          </a:p>
          <a:p>
            <a:r>
              <a:rPr lang="en-US" sz="1200" dirty="0">
                <a:hlinkClick r:id="rId2"/>
              </a:rPr>
              <a:t> </a:t>
            </a:r>
            <a:r>
              <a:rPr lang="en-US" sz="2000" dirty="0">
                <a:hlinkClick r:id="rId2"/>
              </a:rPr>
              <a:t>(555) Presentation Management Individual </a:t>
            </a:r>
            <a:endParaRPr lang="en-US" sz="2000" dirty="0"/>
          </a:p>
          <a:p>
            <a:r>
              <a:rPr lang="en-US" sz="2000" dirty="0"/>
              <a:t>Topic:</a:t>
            </a:r>
            <a:endParaRPr lang="en-US" sz="1400" dirty="0"/>
          </a:p>
          <a:p>
            <a:r>
              <a:rPr lang="en-US" sz="1400" dirty="0"/>
              <a:t> You are to research and present innovative yet cost effective employee onboarding strategies that can be integrated into your company culture.</a:t>
            </a:r>
            <a:br>
              <a:rPr lang="en-US" sz="2000" dirty="0"/>
            </a:br>
            <a:r>
              <a:rPr lang="en-US" sz="2000" dirty="0">
                <a:hlinkClick r:id="rId2"/>
              </a:rPr>
              <a:t>(560) Presentation Management Team </a:t>
            </a:r>
            <a:endParaRPr lang="en-US" sz="2000" dirty="0"/>
          </a:p>
          <a:p>
            <a:r>
              <a:rPr lang="en-US" sz="2000" dirty="0"/>
              <a:t>Topic:</a:t>
            </a:r>
            <a:endParaRPr lang="en-US" sz="1400" dirty="0"/>
          </a:p>
          <a:p>
            <a:r>
              <a:rPr lang="en-US" sz="1400" dirty="0"/>
              <a:t> Your team is to create a presentation for management with suggestions to improve and innovate the existing company culture.</a:t>
            </a:r>
            <a:endParaRPr lang="en-US" sz="2000" dirty="0"/>
          </a:p>
          <a:p>
            <a:r>
              <a:rPr lang="en-US" sz="2000" dirty="0">
                <a:hlinkClick r:id="rId2"/>
              </a:rPr>
              <a:t>(155) Economic Research Individual (S) </a:t>
            </a:r>
            <a:endParaRPr lang="en-US" sz="2000" dirty="0"/>
          </a:p>
          <a:p>
            <a:r>
              <a:rPr lang="en-US" sz="2000" dirty="0"/>
              <a:t>Topic: </a:t>
            </a:r>
            <a:endParaRPr lang="en-US" dirty="0"/>
          </a:p>
          <a:p>
            <a:r>
              <a:rPr lang="en-US" dirty="0"/>
              <a:t> Research whether student loan debt in the country is nearing crisis proportions.</a:t>
            </a:r>
            <a:br>
              <a:rPr lang="en-US" sz="2000" dirty="0"/>
            </a:br>
            <a:r>
              <a:rPr lang="en-US" sz="2000" dirty="0">
                <a:hlinkClick r:id="rId2"/>
              </a:rPr>
              <a:t>(160) Economic Research Team (S) </a:t>
            </a:r>
            <a:endParaRPr lang="en-US" sz="2000" dirty="0"/>
          </a:p>
          <a:p>
            <a:r>
              <a:rPr lang="en-US" sz="2000" dirty="0"/>
              <a:t>Topic: </a:t>
            </a:r>
            <a:endParaRPr lang="en-US" dirty="0"/>
          </a:p>
          <a:p>
            <a:r>
              <a:rPr lang="en-US" dirty="0"/>
              <a:t> Research and support or oppose the idea of providing a Guaranteed Annual Income (GAI) to all in the United States to alleviate </a:t>
            </a:r>
            <a:r>
              <a:rPr lang="en-US" dirty="0" err="1"/>
              <a:t>proverty</a:t>
            </a:r>
            <a:r>
              <a:rPr lang="en-US" dirty="0"/>
              <a:t>.</a:t>
            </a:r>
            <a:endParaRPr lang="en-US" sz="2000" dirty="0"/>
          </a:p>
        </p:txBody>
      </p:sp>
      <p:sp>
        <p:nvSpPr>
          <p:cNvPr id="3" name="Oval 2">
            <a:extLst>
              <a:ext uri="{FF2B5EF4-FFF2-40B4-BE49-F238E27FC236}">
                <a16:creationId xmlns:a16="http://schemas.microsoft.com/office/drawing/2014/main" id="{37080C73-E740-425C-8352-B257EE0EEEEF}"/>
              </a:ext>
            </a:extLst>
          </p:cNvPr>
          <p:cNvSpPr/>
          <p:nvPr/>
        </p:nvSpPr>
        <p:spPr>
          <a:xfrm>
            <a:off x="9776113" y="4442612"/>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2440014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462093" y="1797876"/>
            <a:ext cx="8177645" cy="2893100"/>
          </a:xfrm>
          <a:prstGeom prst="rect">
            <a:avLst/>
          </a:prstGeom>
          <a:solidFill>
            <a:schemeClr val="bg2">
              <a:lumMod val="75000"/>
            </a:schemeClr>
          </a:solidFill>
        </p:spPr>
        <p:txBody>
          <a:bodyPr wrap="square" rtlCol="0">
            <a:spAutoFit/>
          </a:bodyPr>
          <a:lstStyle/>
          <a:p>
            <a:pPr marL="285750" indent="-285750">
              <a:buFont typeface="Arial" panose="020B0604020202020204" pitchFamily="34" charset="0"/>
              <a:buChar char="•"/>
            </a:pPr>
            <a:r>
              <a:rPr lang="en-US" sz="3200" dirty="0"/>
              <a:t>Video Production</a:t>
            </a:r>
          </a:p>
          <a:p>
            <a:r>
              <a:rPr lang="en-US" sz="2800" dirty="0">
                <a:highlight>
                  <a:srgbClr val="C0C0C0"/>
                </a:highlight>
                <a:hlinkClick r:id="rId2"/>
              </a:rPr>
              <a:t>(445) Broadcast News Production Team (S)</a:t>
            </a:r>
            <a:endParaRPr lang="en-US" sz="2800" dirty="0">
              <a:highlight>
                <a:srgbClr val="C0C0C0"/>
              </a:highlight>
            </a:endParaRPr>
          </a:p>
          <a:p>
            <a:r>
              <a:rPr lang="en-US" sz="3200" dirty="0">
                <a:highlight>
                  <a:srgbClr val="C0C0C0"/>
                </a:highlight>
                <a:hlinkClick r:id="rId3"/>
              </a:rPr>
              <a:t>(430) Video Production Team</a:t>
            </a:r>
            <a:r>
              <a:rPr lang="en-US" sz="3200" dirty="0">
                <a:highlight>
                  <a:srgbClr val="C0C0C0"/>
                </a:highlight>
              </a:rPr>
              <a:t> </a:t>
            </a:r>
            <a:r>
              <a:rPr lang="en-US" sz="3200" dirty="0"/>
              <a:t>Topic: </a:t>
            </a:r>
            <a:endParaRPr lang="en-US" dirty="0"/>
          </a:p>
          <a:p>
            <a:r>
              <a:rPr lang="en-US" sz="2000" dirty="0"/>
              <a:t> </a:t>
            </a:r>
            <a:r>
              <a:rPr lang="en-US" dirty="0"/>
              <a:t> Create a video telling a story which compels viewers to donate money to a cause of your choosing. </a:t>
            </a:r>
            <a:endParaRPr lang="en-US" sz="4800" dirty="0"/>
          </a:p>
          <a:p>
            <a:r>
              <a:rPr lang="en-US" sz="3200" dirty="0">
                <a:highlight>
                  <a:srgbClr val="C0C0C0"/>
                </a:highlight>
                <a:hlinkClick r:id="rId4"/>
              </a:rPr>
              <a:t>(420) Digital Media Production</a:t>
            </a:r>
            <a:r>
              <a:rPr lang="en-US" sz="3200" dirty="0">
                <a:highlight>
                  <a:srgbClr val="C0C0C0"/>
                </a:highlight>
              </a:rPr>
              <a:t>  </a:t>
            </a:r>
            <a:r>
              <a:rPr lang="en-US" sz="3200" dirty="0"/>
              <a:t>Topic:  </a:t>
            </a:r>
            <a:endParaRPr lang="en-US" dirty="0"/>
          </a:p>
          <a:p>
            <a:r>
              <a:rPr lang="en-US" sz="2000" dirty="0"/>
              <a:t> </a:t>
            </a:r>
            <a:r>
              <a:rPr lang="en-US" dirty="0"/>
              <a:t> Create a short informational video on how social media effects your personal brand. </a:t>
            </a:r>
            <a:endParaRPr lang="en-US" sz="48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5" action="ppaction://hlinksldjump"/>
              </a:rPr>
              <a:t>Sorter</a:t>
            </a:r>
            <a:endParaRPr lang="en-US" dirty="0"/>
          </a:p>
        </p:txBody>
      </p:sp>
    </p:spTree>
    <p:extLst>
      <p:ext uri="{BB962C8B-B14F-4D97-AF65-F5344CB8AC3E}">
        <p14:creationId xmlns:p14="http://schemas.microsoft.com/office/powerpoint/2010/main" val="278210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1F2DD-F884-4323-91DE-1D659F679AEC}"/>
              </a:ext>
            </a:extLst>
          </p:cNvPr>
          <p:cNvSpPr>
            <a:spLocks noGrp="1"/>
          </p:cNvSpPr>
          <p:nvPr>
            <p:ph type="title"/>
          </p:nvPr>
        </p:nvSpPr>
        <p:spPr/>
        <p:txBody>
          <a:bodyPr/>
          <a:lstStyle/>
          <a:p>
            <a:r>
              <a:rPr lang="en-US" dirty="0"/>
              <a:t>What to do</a:t>
            </a:r>
          </a:p>
        </p:txBody>
      </p:sp>
      <p:sp>
        <p:nvSpPr>
          <p:cNvPr id="3" name="Content Placeholder 2">
            <a:extLst>
              <a:ext uri="{FF2B5EF4-FFF2-40B4-BE49-F238E27FC236}">
                <a16:creationId xmlns:a16="http://schemas.microsoft.com/office/drawing/2014/main" id="{12C7AE7F-7E16-4847-B3D6-4E8C342F53FE}"/>
              </a:ext>
            </a:extLst>
          </p:cNvPr>
          <p:cNvSpPr>
            <a:spLocks noGrp="1"/>
          </p:cNvSpPr>
          <p:nvPr>
            <p:ph idx="1"/>
          </p:nvPr>
        </p:nvSpPr>
        <p:spPr/>
        <p:txBody>
          <a:bodyPr>
            <a:normAutofit/>
          </a:bodyPr>
          <a:lstStyle/>
          <a:p>
            <a:r>
              <a:rPr lang="en-US" sz="2800" dirty="0"/>
              <a:t>1.  Log in to bpa.org with your BPA credentials in your notebook</a:t>
            </a:r>
          </a:p>
          <a:p>
            <a:r>
              <a:rPr lang="en-US" sz="2800" dirty="0"/>
              <a:t>2.  Go through and look through things that may interest you.  </a:t>
            </a:r>
          </a:p>
          <a:p>
            <a:r>
              <a:rPr lang="en-US" sz="2800" dirty="0"/>
              <a:t>3.  Make a list of at least three possible events to participate in.</a:t>
            </a:r>
          </a:p>
          <a:p>
            <a:r>
              <a:rPr lang="en-US" sz="2800" dirty="0"/>
              <a:t>4.  Find a partner or partners to participate in team events.</a:t>
            </a:r>
          </a:p>
          <a:p>
            <a:r>
              <a:rPr lang="en-US" sz="2800" dirty="0"/>
              <a:t>5.  When finished click on the box that says you have made your selection, it will take you to the final instructions.</a:t>
            </a:r>
          </a:p>
        </p:txBody>
      </p:sp>
      <p:sp>
        <p:nvSpPr>
          <p:cNvPr id="4" name="Arrow: Right 3">
            <a:hlinkClick r:id="rId2" action="ppaction://hlinksldjump"/>
            <a:extLst>
              <a:ext uri="{FF2B5EF4-FFF2-40B4-BE49-F238E27FC236}">
                <a16:creationId xmlns:a16="http://schemas.microsoft.com/office/drawing/2014/main" id="{561BC78D-50A6-4154-9ED3-DF7835C254BC}"/>
              </a:ext>
            </a:extLst>
          </p:cNvPr>
          <p:cNvSpPr/>
          <p:nvPr/>
        </p:nvSpPr>
        <p:spPr>
          <a:xfrm>
            <a:off x="7991061" y="5168348"/>
            <a:ext cx="3260035" cy="930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NEXT SLIDE</a:t>
            </a:r>
          </a:p>
        </p:txBody>
      </p:sp>
    </p:spTree>
    <p:extLst>
      <p:ext uri="{BB962C8B-B14F-4D97-AF65-F5344CB8AC3E}">
        <p14:creationId xmlns:p14="http://schemas.microsoft.com/office/powerpoint/2010/main" val="1266646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2431435"/>
          </a:xfrm>
          <a:prstGeom prst="rect">
            <a:avLst/>
          </a:prstGeom>
          <a:solidFill>
            <a:srgbClr val="A93F6A"/>
          </a:solidFill>
        </p:spPr>
        <p:txBody>
          <a:bodyPr wrap="square" rtlCol="0">
            <a:spAutoFit/>
          </a:bodyPr>
          <a:lstStyle/>
          <a:p>
            <a:pPr marL="285750" indent="-285750">
              <a:buFont typeface="Arial" panose="020B0604020202020204" pitchFamily="34" charset="0"/>
              <a:buChar char="•"/>
            </a:pPr>
            <a:r>
              <a:rPr lang="en-US" sz="2800" dirty="0"/>
              <a:t>Web Design</a:t>
            </a:r>
          </a:p>
          <a:p>
            <a:r>
              <a:rPr lang="en-US" sz="2800" dirty="0">
                <a:hlinkClick r:id="rId2"/>
              </a:rPr>
              <a:t>(435) Website Design Team</a:t>
            </a:r>
            <a:endParaRPr lang="en-US" sz="2800" dirty="0"/>
          </a:p>
          <a:p>
            <a:r>
              <a:rPr lang="en-US" sz="4000" dirty="0"/>
              <a:t>TOPIC:</a:t>
            </a:r>
            <a:r>
              <a:rPr lang="en-US" sz="2800" dirty="0"/>
              <a:t> Develop a website to assist with the planning &amp; construction of a bio-friendly home</a:t>
            </a:r>
          </a:p>
          <a:p>
            <a:r>
              <a:rPr lang="en-US" sz="2800" dirty="0">
                <a:hlinkClick r:id="rId2"/>
              </a:rPr>
              <a:t>(405) Fundamentals of Web Design </a:t>
            </a:r>
            <a:r>
              <a:rPr lang="en-US" sz="2800" dirty="0"/>
              <a:t>(this is a test)</a:t>
            </a:r>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2080737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2893100"/>
          </a:xfrm>
          <a:prstGeom prst="rect">
            <a:avLst/>
          </a:prstGeom>
          <a:solidFill>
            <a:schemeClr val="tx2">
              <a:lumMod val="50000"/>
            </a:schemeClr>
          </a:solidFill>
        </p:spPr>
        <p:txBody>
          <a:bodyPr wrap="square" rtlCol="0">
            <a:spAutoFit/>
          </a:bodyPr>
          <a:lstStyle/>
          <a:p>
            <a:pPr marL="285750" indent="-285750">
              <a:buFont typeface="Arial" panose="020B0604020202020204" pitchFamily="34" charset="0"/>
              <a:buChar char="•"/>
            </a:pPr>
            <a:r>
              <a:rPr lang="en-US" sz="2800" dirty="0"/>
              <a:t>Presentation Management</a:t>
            </a:r>
          </a:p>
          <a:p>
            <a:r>
              <a:rPr lang="en-US" sz="2800" dirty="0">
                <a:hlinkClick r:id="rId2"/>
              </a:rPr>
              <a:t>(555) Presentation Management Individual</a:t>
            </a:r>
            <a:endParaRPr lang="en-US" sz="2800" dirty="0"/>
          </a:p>
          <a:p>
            <a:r>
              <a:rPr lang="en-US" sz="1400" dirty="0"/>
              <a:t>TOPIC: You are to research and present innovative yet cost effective employee onboarding strategies that can be integrated into your company culture.</a:t>
            </a:r>
            <a:br>
              <a:rPr lang="en-US" sz="2800" dirty="0"/>
            </a:br>
            <a:r>
              <a:rPr lang="en-US" sz="2800" dirty="0">
                <a:hlinkClick r:id="rId2"/>
              </a:rPr>
              <a:t>(560) Presentation Management Team</a:t>
            </a:r>
            <a:endParaRPr lang="en-US" sz="2800" dirty="0"/>
          </a:p>
          <a:p>
            <a:r>
              <a:rPr lang="en-US" sz="2800" dirty="0"/>
              <a:t> </a:t>
            </a:r>
            <a:r>
              <a:rPr lang="en-US" sz="1600" dirty="0"/>
              <a:t>TOPIC:  Your </a:t>
            </a:r>
            <a:r>
              <a:rPr lang="en-US" sz="1400" dirty="0"/>
              <a:t>team is to create a presentation for management with suggestions to improve and innovate the existing company culture.</a:t>
            </a:r>
          </a:p>
          <a:p>
            <a:endParaRPr lang="en-US" sz="28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2685407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What to do next</a:t>
            </a:r>
          </a:p>
        </p:txBody>
      </p:sp>
      <p:sp>
        <p:nvSpPr>
          <p:cNvPr id="4" name="TextBox 3">
            <a:extLst>
              <a:ext uri="{FF2B5EF4-FFF2-40B4-BE49-F238E27FC236}">
                <a16:creationId xmlns:a16="http://schemas.microsoft.com/office/drawing/2014/main" id="{F2C5CFE5-8D07-4A2B-A43F-272A582674AF}"/>
              </a:ext>
            </a:extLst>
          </p:cNvPr>
          <p:cNvSpPr txBox="1"/>
          <p:nvPr/>
        </p:nvSpPr>
        <p:spPr>
          <a:xfrm>
            <a:off x="780146" y="1413564"/>
            <a:ext cx="8915400"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t>Fill out the information sheet with your events so your advisor can get you study information or rubrics.</a:t>
            </a:r>
          </a:p>
          <a:p>
            <a:pPr marL="285750" indent="-285750">
              <a:buFont typeface="Arial" panose="020B0604020202020204" pitchFamily="34" charset="0"/>
              <a:buChar char="•"/>
            </a:pPr>
            <a:r>
              <a:rPr lang="en-US" sz="2800" dirty="0"/>
              <a:t>Set up a timeline or plan to prepare for your test or to complete your research.</a:t>
            </a:r>
          </a:p>
          <a:p>
            <a:pPr marL="742950" lvl="1" indent="-285750">
              <a:buFont typeface="Arial" panose="020B0604020202020204" pitchFamily="34" charset="0"/>
              <a:buChar char="•"/>
            </a:pPr>
            <a:r>
              <a:rPr lang="en-US" sz="2800" dirty="0"/>
              <a:t>Tests will be given December 2</a:t>
            </a:r>
            <a:r>
              <a:rPr lang="en-US" sz="2800" baseline="30000" dirty="0"/>
              <a:t>nd</a:t>
            </a:r>
            <a:r>
              <a:rPr lang="en-US" sz="2800" dirty="0"/>
              <a:t>  through the 6</a:t>
            </a:r>
            <a:r>
              <a:rPr lang="en-US" sz="2800" baseline="30000" dirty="0"/>
              <a:t>th</a:t>
            </a:r>
            <a:endParaRPr lang="en-US" sz="2800" dirty="0"/>
          </a:p>
          <a:p>
            <a:pPr marL="742950" lvl="1" indent="-285750">
              <a:buFont typeface="Arial" panose="020B0604020202020204" pitchFamily="34" charset="0"/>
              <a:buChar char="•"/>
            </a:pPr>
            <a:r>
              <a:rPr lang="en-US" sz="2800" dirty="0"/>
              <a:t>Judged events are due by November 26</a:t>
            </a:r>
            <a:r>
              <a:rPr lang="en-US" sz="2800" baseline="30000" dirty="0"/>
              <a:t>th</a:t>
            </a:r>
            <a:r>
              <a:rPr lang="en-US" sz="2800" dirty="0"/>
              <a:t> and presentations will be at the Regional Leadership Conference on December 18</a:t>
            </a:r>
            <a:r>
              <a:rPr lang="en-US" sz="2800" baseline="30000" dirty="0"/>
              <a:t>th</a:t>
            </a:r>
            <a:r>
              <a:rPr lang="en-US" sz="2800" dirty="0"/>
              <a:t> in Bozeman.</a:t>
            </a:r>
          </a:p>
        </p:txBody>
      </p:sp>
      <p:sp>
        <p:nvSpPr>
          <p:cNvPr id="5" name="TextBox 4">
            <a:extLst>
              <a:ext uri="{FF2B5EF4-FFF2-40B4-BE49-F238E27FC236}">
                <a16:creationId xmlns:a16="http://schemas.microsoft.com/office/drawing/2014/main" id="{BC4E774F-ABD8-416E-AC3E-D0A97D15E89E}"/>
              </a:ext>
            </a:extLst>
          </p:cNvPr>
          <p:cNvSpPr txBox="1"/>
          <p:nvPr/>
        </p:nvSpPr>
        <p:spPr>
          <a:xfrm>
            <a:off x="6927047" y="5357820"/>
            <a:ext cx="4695110" cy="523220"/>
          </a:xfrm>
          <a:prstGeom prst="rect">
            <a:avLst/>
          </a:prstGeom>
          <a:noFill/>
        </p:spPr>
        <p:txBody>
          <a:bodyPr wrap="square" rtlCol="0">
            <a:spAutoFit/>
          </a:bodyPr>
          <a:lstStyle/>
          <a:p>
            <a:r>
              <a:rPr lang="en-US" sz="2800" b="1" dirty="0">
                <a:solidFill>
                  <a:srgbClr val="C00000"/>
                </a:solidFill>
              </a:rPr>
              <a:t>Go ahead and close this now.</a:t>
            </a:r>
          </a:p>
        </p:txBody>
      </p:sp>
    </p:spTree>
    <p:extLst>
      <p:ext uri="{BB962C8B-B14F-4D97-AF65-F5344CB8AC3E}">
        <p14:creationId xmlns:p14="http://schemas.microsoft.com/office/powerpoint/2010/main" val="278001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079913" y="545523"/>
            <a:ext cx="8032173" cy="707886"/>
          </a:xfrm>
          <a:prstGeom prst="rect">
            <a:avLst/>
          </a:prstGeom>
          <a:noFill/>
        </p:spPr>
        <p:txBody>
          <a:bodyPr wrap="square" rtlCol="0">
            <a:spAutoFit/>
          </a:bodyPr>
          <a:lstStyle/>
          <a:p>
            <a:pPr algn="ctr"/>
            <a:r>
              <a:rPr lang="en-US" sz="4000" dirty="0"/>
              <a:t>Which one best describes you?</a:t>
            </a:r>
          </a:p>
        </p:txBody>
      </p:sp>
      <p:sp>
        <p:nvSpPr>
          <p:cNvPr id="4" name="TextBox 3">
            <a:extLst>
              <a:ext uri="{FF2B5EF4-FFF2-40B4-BE49-F238E27FC236}">
                <a16:creationId xmlns:a16="http://schemas.microsoft.com/office/drawing/2014/main" id="{F2C5CFE5-8D07-4A2B-A43F-272A582674AF}"/>
              </a:ext>
            </a:extLst>
          </p:cNvPr>
          <p:cNvSpPr txBox="1"/>
          <p:nvPr/>
        </p:nvSpPr>
        <p:spPr>
          <a:xfrm>
            <a:off x="1179368" y="1859973"/>
            <a:ext cx="3543300" cy="3970318"/>
          </a:xfrm>
          <a:prstGeom prst="rect">
            <a:avLst/>
          </a:prstGeom>
          <a:solidFill>
            <a:srgbClr val="C00000"/>
          </a:solidFill>
        </p:spPr>
        <p:txBody>
          <a:bodyPr wrap="square" rtlCol="0">
            <a:spAutoFit/>
          </a:bodyPr>
          <a:lstStyle/>
          <a:p>
            <a:pPr marL="285750" indent="-285750">
              <a:buFont typeface="Arial" panose="020B0604020202020204" pitchFamily="34" charset="0"/>
              <a:buChar char="•"/>
            </a:pPr>
            <a:r>
              <a:rPr lang="en-US" sz="2800" dirty="0"/>
              <a:t>I prefer tests over presenting </a:t>
            </a:r>
          </a:p>
          <a:p>
            <a:pPr marL="285750" indent="-285750">
              <a:buFont typeface="Arial" panose="020B0604020202020204" pitchFamily="34" charset="0"/>
              <a:buChar char="•"/>
            </a:pPr>
            <a:r>
              <a:rPr lang="en-US" sz="2800" dirty="0"/>
              <a:t>I do not want to miss school for regionals</a:t>
            </a:r>
          </a:p>
          <a:p>
            <a:pPr marL="285750" indent="-285750">
              <a:buFont typeface="Arial" panose="020B0604020202020204" pitchFamily="34" charset="0"/>
              <a:buChar char="•"/>
            </a:pPr>
            <a:r>
              <a:rPr lang="en-US" sz="2800" dirty="0"/>
              <a:t>I do not like working as a team</a:t>
            </a:r>
          </a:p>
          <a:p>
            <a:pPr marL="285750" indent="-285750">
              <a:buFont typeface="Arial" panose="020B0604020202020204" pitchFamily="34" charset="0"/>
              <a:buChar char="•"/>
            </a:pPr>
            <a:r>
              <a:rPr lang="en-US" sz="2800" dirty="0"/>
              <a:t>I am willing to study and improve my workplace skills</a:t>
            </a:r>
          </a:p>
        </p:txBody>
      </p:sp>
      <p:sp>
        <p:nvSpPr>
          <p:cNvPr id="5" name="TextBox 4">
            <a:extLst>
              <a:ext uri="{FF2B5EF4-FFF2-40B4-BE49-F238E27FC236}">
                <a16:creationId xmlns:a16="http://schemas.microsoft.com/office/drawing/2014/main" id="{1C909381-7280-4524-B90C-8BEF90504A1C}"/>
              </a:ext>
            </a:extLst>
          </p:cNvPr>
          <p:cNvSpPr txBox="1"/>
          <p:nvPr/>
        </p:nvSpPr>
        <p:spPr>
          <a:xfrm>
            <a:off x="6797384" y="1859973"/>
            <a:ext cx="4024747" cy="3970318"/>
          </a:xfrm>
          <a:prstGeom prst="rect">
            <a:avLst/>
          </a:prstGeom>
          <a:solidFill>
            <a:schemeClr val="accent1">
              <a:lumMod val="75000"/>
            </a:schemeClr>
          </a:solidFill>
        </p:spPr>
        <p:txBody>
          <a:bodyPr wrap="square" rtlCol="0">
            <a:spAutoFit/>
          </a:bodyPr>
          <a:lstStyle/>
          <a:p>
            <a:pPr marL="285750" indent="-285750">
              <a:buFont typeface="Arial" panose="020B0604020202020204" pitchFamily="34" charset="0"/>
              <a:buChar char="•"/>
            </a:pPr>
            <a:r>
              <a:rPr lang="en-US" sz="2800" dirty="0"/>
              <a:t>I would rather not take a test</a:t>
            </a:r>
          </a:p>
          <a:p>
            <a:pPr marL="285750" indent="-285750">
              <a:buFont typeface="Arial" panose="020B0604020202020204" pitchFamily="34" charset="0"/>
              <a:buChar char="•"/>
            </a:pPr>
            <a:r>
              <a:rPr lang="en-US" sz="2800" dirty="0"/>
              <a:t>I am okay missing a day of school for </a:t>
            </a:r>
            <a:r>
              <a:rPr lang="en-US" sz="2800" dirty="0" err="1"/>
              <a:t>for</a:t>
            </a:r>
            <a:r>
              <a:rPr lang="en-US" sz="2800" dirty="0"/>
              <a:t> regionals</a:t>
            </a:r>
          </a:p>
          <a:p>
            <a:pPr marL="285750" indent="-285750">
              <a:buFont typeface="Arial" panose="020B0604020202020204" pitchFamily="34" charset="0"/>
              <a:buChar char="•"/>
            </a:pPr>
            <a:r>
              <a:rPr lang="en-US" sz="2800" dirty="0"/>
              <a:t>I might be okay working with a team</a:t>
            </a:r>
          </a:p>
          <a:p>
            <a:pPr marL="285750" indent="-285750">
              <a:buFont typeface="Arial" panose="020B0604020202020204" pitchFamily="34" charset="0"/>
              <a:buChar char="•"/>
            </a:pPr>
            <a:r>
              <a:rPr lang="en-US" sz="2800" dirty="0"/>
              <a:t>I would rather research than study</a:t>
            </a:r>
          </a:p>
        </p:txBody>
      </p:sp>
    </p:spTree>
    <p:extLst>
      <p:ext uri="{BB962C8B-B14F-4D97-AF65-F5344CB8AC3E}">
        <p14:creationId xmlns:p14="http://schemas.microsoft.com/office/powerpoint/2010/main" val="1684911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Which one best describes you?</a:t>
            </a:r>
          </a:p>
        </p:txBody>
      </p:sp>
      <p:sp>
        <p:nvSpPr>
          <p:cNvPr id="4" name="TextBox 3">
            <a:hlinkClick r:id="rId2" action="ppaction://hlinksldjump"/>
            <a:extLst>
              <a:ext uri="{FF2B5EF4-FFF2-40B4-BE49-F238E27FC236}">
                <a16:creationId xmlns:a16="http://schemas.microsoft.com/office/drawing/2014/main" id="{F2C5CFE5-8D07-4A2B-A43F-272A582674AF}"/>
              </a:ext>
            </a:extLst>
          </p:cNvPr>
          <p:cNvSpPr txBox="1"/>
          <p:nvPr/>
        </p:nvSpPr>
        <p:spPr>
          <a:xfrm>
            <a:off x="250060" y="1801252"/>
            <a:ext cx="3543300" cy="400110"/>
          </a:xfrm>
          <a:prstGeom prst="rect">
            <a:avLst/>
          </a:prstGeom>
          <a:solidFill>
            <a:srgbClr val="C00000"/>
          </a:solidFill>
        </p:spPr>
        <p:txBody>
          <a:bodyPr wrap="square" rtlCol="0">
            <a:spAutoFit/>
          </a:bodyPr>
          <a:lstStyle/>
          <a:p>
            <a:pPr marL="285750" indent="-285750">
              <a:buFont typeface="Arial" panose="020B0604020202020204" pitchFamily="34" charset="0"/>
              <a:buChar char="•"/>
            </a:pPr>
            <a:r>
              <a:rPr lang="en-US" sz="2000" dirty="0"/>
              <a:t>I have taken Accounting</a:t>
            </a:r>
          </a:p>
        </p:txBody>
      </p:sp>
      <p:sp>
        <p:nvSpPr>
          <p:cNvPr id="5" name="TextBox 4">
            <a:hlinkClick r:id="rId3" action="ppaction://hlinksldjump"/>
            <a:extLst>
              <a:ext uri="{FF2B5EF4-FFF2-40B4-BE49-F238E27FC236}">
                <a16:creationId xmlns:a16="http://schemas.microsoft.com/office/drawing/2014/main" id="{1C909381-7280-4524-B90C-8BEF90504A1C}"/>
              </a:ext>
            </a:extLst>
          </p:cNvPr>
          <p:cNvSpPr txBox="1"/>
          <p:nvPr/>
        </p:nvSpPr>
        <p:spPr>
          <a:xfrm>
            <a:off x="4373895" y="1293420"/>
            <a:ext cx="4024747" cy="1015663"/>
          </a:xfrm>
          <a:prstGeom prst="rect">
            <a:avLst/>
          </a:prstGeom>
          <a:solidFill>
            <a:schemeClr val="accent1">
              <a:lumMod val="75000"/>
            </a:schemeClr>
          </a:solidFill>
        </p:spPr>
        <p:txBody>
          <a:bodyPr wrap="square" rtlCol="0">
            <a:spAutoFit/>
          </a:bodyPr>
          <a:lstStyle/>
          <a:p>
            <a:pPr marL="285750" indent="-285750">
              <a:buFont typeface="Arial" panose="020B0604020202020204" pitchFamily="34" charset="0"/>
              <a:buChar char="•"/>
            </a:pPr>
            <a:r>
              <a:rPr lang="en-US" sz="2000" dirty="0"/>
              <a:t>I have taken Money Management and/or Consumer Math or Personal Finance</a:t>
            </a:r>
          </a:p>
        </p:txBody>
      </p:sp>
      <p:sp>
        <p:nvSpPr>
          <p:cNvPr id="6" name="TextBox 5">
            <a:hlinkClick r:id="rId4" action="ppaction://hlinksldjump"/>
            <a:extLst>
              <a:ext uri="{FF2B5EF4-FFF2-40B4-BE49-F238E27FC236}">
                <a16:creationId xmlns:a16="http://schemas.microsoft.com/office/drawing/2014/main" id="{00B37E2D-2F16-4D63-9AF5-335DA7F27B68}"/>
              </a:ext>
            </a:extLst>
          </p:cNvPr>
          <p:cNvSpPr txBox="1"/>
          <p:nvPr/>
        </p:nvSpPr>
        <p:spPr>
          <a:xfrm>
            <a:off x="4656858" y="2459504"/>
            <a:ext cx="3543300" cy="1323439"/>
          </a:xfrm>
          <a:prstGeom prst="rect">
            <a:avLst/>
          </a:prstGeom>
          <a:solidFill>
            <a:schemeClr val="bg2">
              <a:lumMod val="75000"/>
            </a:schemeClr>
          </a:solidFill>
        </p:spPr>
        <p:txBody>
          <a:bodyPr wrap="square" rtlCol="0">
            <a:spAutoFit/>
          </a:bodyPr>
          <a:lstStyle/>
          <a:p>
            <a:pPr marL="285750" indent="-285750">
              <a:buFont typeface="Arial" panose="020B0604020202020204" pitchFamily="34" charset="0"/>
              <a:buChar char="•"/>
            </a:pPr>
            <a:r>
              <a:rPr lang="en-US" sz="2000" dirty="0"/>
              <a:t>I am into Desktop Publishing or know how to or want to know more about creating business forms</a:t>
            </a:r>
          </a:p>
        </p:txBody>
      </p:sp>
      <p:sp>
        <p:nvSpPr>
          <p:cNvPr id="7" name="TextBox 6">
            <a:hlinkClick r:id="rId5" action="ppaction://hlinksldjump"/>
            <a:extLst>
              <a:ext uri="{FF2B5EF4-FFF2-40B4-BE49-F238E27FC236}">
                <a16:creationId xmlns:a16="http://schemas.microsoft.com/office/drawing/2014/main" id="{EA202488-AEFC-4D69-A71D-F04CE145FDCD}"/>
              </a:ext>
            </a:extLst>
          </p:cNvPr>
          <p:cNvSpPr txBox="1"/>
          <p:nvPr/>
        </p:nvSpPr>
        <p:spPr>
          <a:xfrm>
            <a:off x="481445" y="4699337"/>
            <a:ext cx="3543300" cy="1015663"/>
          </a:xfrm>
          <a:prstGeom prst="rect">
            <a:avLst/>
          </a:prstGeom>
          <a:solidFill>
            <a:schemeClr val="accent5">
              <a:lumMod val="75000"/>
            </a:schemeClr>
          </a:solidFill>
        </p:spPr>
        <p:txBody>
          <a:bodyPr wrap="square" rtlCol="0">
            <a:spAutoFit/>
          </a:bodyPr>
          <a:lstStyle/>
          <a:p>
            <a:pPr marL="285750" indent="-285750">
              <a:buFont typeface="Arial" panose="020B0604020202020204" pitchFamily="34" charset="0"/>
              <a:buChar char="•"/>
            </a:pPr>
            <a:r>
              <a:rPr lang="en-US" sz="2000" dirty="0"/>
              <a:t>I know </a:t>
            </a:r>
            <a:r>
              <a:rPr lang="en-US" sz="1600" dirty="0"/>
              <a:t>how</a:t>
            </a:r>
            <a:r>
              <a:rPr lang="en-US" sz="2000" dirty="0"/>
              <a:t> to use Adobe Products for graphic and web design </a:t>
            </a:r>
          </a:p>
        </p:txBody>
      </p:sp>
      <p:sp>
        <p:nvSpPr>
          <p:cNvPr id="8" name="TextBox 7">
            <a:hlinkClick r:id="rId6" action="ppaction://hlinksldjump"/>
            <a:extLst>
              <a:ext uri="{FF2B5EF4-FFF2-40B4-BE49-F238E27FC236}">
                <a16:creationId xmlns:a16="http://schemas.microsoft.com/office/drawing/2014/main" id="{16E75403-1F86-4503-AF4E-5105AB677D8E}"/>
              </a:ext>
            </a:extLst>
          </p:cNvPr>
          <p:cNvSpPr txBox="1"/>
          <p:nvPr/>
        </p:nvSpPr>
        <p:spPr>
          <a:xfrm>
            <a:off x="4636077" y="4345394"/>
            <a:ext cx="3543300" cy="1015663"/>
          </a:xfrm>
          <a:prstGeom prst="rect">
            <a:avLst/>
          </a:prstGeom>
          <a:solidFill>
            <a:schemeClr val="accent6">
              <a:lumMod val="50000"/>
            </a:schemeClr>
          </a:solidFill>
        </p:spPr>
        <p:txBody>
          <a:bodyPr wrap="square" rtlCol="0">
            <a:spAutoFit/>
          </a:bodyPr>
          <a:lstStyle/>
          <a:p>
            <a:pPr marL="285750" indent="-285750">
              <a:buFont typeface="Arial" panose="020B0604020202020204" pitchFamily="34" charset="0"/>
              <a:buChar char="•"/>
            </a:pPr>
            <a:r>
              <a:rPr lang="en-US" sz="2000" dirty="0"/>
              <a:t>I know how to use Microsoft Office products like Work, Excel and Access</a:t>
            </a:r>
          </a:p>
        </p:txBody>
      </p:sp>
      <p:sp>
        <p:nvSpPr>
          <p:cNvPr id="11" name="TextBox 10">
            <a:hlinkClick r:id="rId7" action="ppaction://hlinksldjump"/>
            <a:extLst>
              <a:ext uri="{FF2B5EF4-FFF2-40B4-BE49-F238E27FC236}">
                <a16:creationId xmlns:a16="http://schemas.microsoft.com/office/drawing/2014/main" id="{AF8BECA4-3ACA-4B77-857F-4DA332508878}"/>
              </a:ext>
            </a:extLst>
          </p:cNvPr>
          <p:cNvSpPr txBox="1"/>
          <p:nvPr/>
        </p:nvSpPr>
        <p:spPr>
          <a:xfrm>
            <a:off x="8648700" y="1412204"/>
            <a:ext cx="3543300" cy="1323439"/>
          </a:xfrm>
          <a:prstGeom prst="rect">
            <a:avLst/>
          </a:prstGeom>
          <a:solidFill>
            <a:srgbClr val="FFC000"/>
          </a:solidFill>
        </p:spPr>
        <p:txBody>
          <a:bodyPr wrap="square" rtlCol="0">
            <a:spAutoFit/>
          </a:bodyPr>
          <a:lstStyle/>
          <a:p>
            <a:pPr marL="285750" indent="-285750">
              <a:buFont typeface="Arial" panose="020B0604020202020204" pitchFamily="34" charset="0"/>
              <a:buChar char="•"/>
            </a:pPr>
            <a:r>
              <a:rPr lang="en-US" sz="2000" dirty="0"/>
              <a:t>I like or would like to learn about working in a Law Firm or working in a Medical Office</a:t>
            </a:r>
          </a:p>
        </p:txBody>
      </p:sp>
      <p:sp>
        <p:nvSpPr>
          <p:cNvPr id="12" name="TextBox 11">
            <a:hlinkClick r:id="rId8" action="ppaction://hlinksldjump"/>
            <a:extLst>
              <a:ext uri="{FF2B5EF4-FFF2-40B4-BE49-F238E27FC236}">
                <a16:creationId xmlns:a16="http://schemas.microsoft.com/office/drawing/2014/main" id="{D8E0009E-9E1D-47C5-8742-A8A8D08BF1E7}"/>
              </a:ext>
            </a:extLst>
          </p:cNvPr>
          <p:cNvSpPr txBox="1"/>
          <p:nvPr/>
        </p:nvSpPr>
        <p:spPr>
          <a:xfrm>
            <a:off x="529937" y="2905579"/>
            <a:ext cx="3543300" cy="1323439"/>
          </a:xfrm>
          <a:prstGeom prst="rect">
            <a:avLst/>
          </a:prstGeom>
          <a:solidFill>
            <a:srgbClr val="668860"/>
          </a:solidFill>
        </p:spPr>
        <p:txBody>
          <a:bodyPr wrap="square" rtlCol="0">
            <a:spAutoFit/>
          </a:bodyPr>
          <a:lstStyle/>
          <a:p>
            <a:pPr marL="285750" indent="-285750">
              <a:buFont typeface="Arial" panose="020B0604020202020204" pitchFamily="34" charset="0"/>
              <a:buChar char="•"/>
            </a:pPr>
            <a:r>
              <a:rPr lang="en-US" sz="2000" dirty="0"/>
              <a:t>I know JAVA programming language, CISCO networking, computer networking or Computer hardware </a:t>
            </a:r>
          </a:p>
        </p:txBody>
      </p:sp>
      <p:sp>
        <p:nvSpPr>
          <p:cNvPr id="3" name="Rectangle: Rounded Corners 2">
            <a:hlinkClick r:id="rId9" action="ppaction://hlinksldjump"/>
            <a:extLst>
              <a:ext uri="{FF2B5EF4-FFF2-40B4-BE49-F238E27FC236}">
                <a16:creationId xmlns:a16="http://schemas.microsoft.com/office/drawing/2014/main" id="{F8DEDCCD-9F94-4A16-B9CA-EA3D1315F683}"/>
              </a:ext>
            </a:extLst>
          </p:cNvPr>
          <p:cNvSpPr/>
          <p:nvPr/>
        </p:nvSpPr>
        <p:spPr>
          <a:xfrm>
            <a:off x="9024881" y="3127296"/>
            <a:ext cx="2637182" cy="1323439"/>
          </a:xfrm>
          <a:prstGeom prst="roundRect">
            <a:avLst/>
          </a:prstGeom>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want to look at other options</a:t>
            </a:r>
          </a:p>
        </p:txBody>
      </p:sp>
      <p:sp>
        <p:nvSpPr>
          <p:cNvPr id="13" name="Rectangle: Rounded Corners 12">
            <a:hlinkClick r:id="rId10" action="ppaction://hlinksldjump"/>
            <a:extLst>
              <a:ext uri="{FF2B5EF4-FFF2-40B4-BE49-F238E27FC236}">
                <a16:creationId xmlns:a16="http://schemas.microsoft.com/office/drawing/2014/main" id="{9169A963-3A24-4AD1-ACAE-F98E01F3A6AE}"/>
              </a:ext>
            </a:extLst>
          </p:cNvPr>
          <p:cNvSpPr/>
          <p:nvPr/>
        </p:nvSpPr>
        <p:spPr>
          <a:xfrm>
            <a:off x="9101759" y="4699337"/>
            <a:ext cx="2637182" cy="1323439"/>
          </a:xfrm>
          <a:prstGeom prst="roundRect">
            <a:avLst/>
          </a:prstGeom>
          <a:solidFill>
            <a:schemeClr val="accent6">
              <a:lumMod val="75000"/>
            </a:schemeClr>
          </a:solidFill>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have selected my events and am finished</a:t>
            </a:r>
          </a:p>
        </p:txBody>
      </p:sp>
    </p:spTree>
    <p:extLst>
      <p:ext uri="{BB962C8B-B14F-4D97-AF65-F5344CB8AC3E}">
        <p14:creationId xmlns:p14="http://schemas.microsoft.com/office/powerpoint/2010/main" val="3349801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041813" y="211017"/>
            <a:ext cx="8032173" cy="707886"/>
          </a:xfrm>
          <a:prstGeom prst="rect">
            <a:avLst/>
          </a:prstGeom>
          <a:noFill/>
        </p:spPr>
        <p:txBody>
          <a:bodyPr wrap="square" rtlCol="0">
            <a:spAutoFit/>
          </a:bodyPr>
          <a:lstStyle/>
          <a:p>
            <a:pPr algn="ctr"/>
            <a:r>
              <a:rPr lang="en-US" sz="4000" dirty="0"/>
              <a:t>Which one best describes you?</a:t>
            </a:r>
          </a:p>
        </p:txBody>
      </p:sp>
      <p:sp>
        <p:nvSpPr>
          <p:cNvPr id="4" name="TextBox 3">
            <a:hlinkClick r:id="rId2" action="ppaction://hlinksldjump"/>
            <a:extLst>
              <a:ext uri="{FF2B5EF4-FFF2-40B4-BE49-F238E27FC236}">
                <a16:creationId xmlns:a16="http://schemas.microsoft.com/office/drawing/2014/main" id="{F2C5CFE5-8D07-4A2B-A43F-272A582674AF}"/>
              </a:ext>
            </a:extLst>
          </p:cNvPr>
          <p:cNvSpPr txBox="1"/>
          <p:nvPr/>
        </p:nvSpPr>
        <p:spPr>
          <a:xfrm>
            <a:off x="114301" y="2380892"/>
            <a:ext cx="3543300" cy="1631216"/>
          </a:xfrm>
          <a:prstGeom prst="rect">
            <a:avLst/>
          </a:prstGeom>
          <a:solidFill>
            <a:srgbClr val="C00000"/>
          </a:solidFill>
        </p:spPr>
        <p:txBody>
          <a:bodyPr wrap="square" rtlCol="0">
            <a:spAutoFit/>
          </a:bodyPr>
          <a:lstStyle/>
          <a:p>
            <a:pPr marL="285750" indent="-285750">
              <a:buFont typeface="Arial" panose="020B0604020202020204" pitchFamily="34" charset="0"/>
              <a:buChar char="•"/>
            </a:pPr>
            <a:r>
              <a:rPr lang="en-US" sz="2000" dirty="0"/>
              <a:t>I like giving a prepared speech or an extemporaneous speech; I also like doing interviews or am good at them.</a:t>
            </a:r>
          </a:p>
        </p:txBody>
      </p:sp>
      <p:sp>
        <p:nvSpPr>
          <p:cNvPr id="5" name="TextBox 4">
            <a:extLst>
              <a:ext uri="{FF2B5EF4-FFF2-40B4-BE49-F238E27FC236}">
                <a16:creationId xmlns:a16="http://schemas.microsoft.com/office/drawing/2014/main" id="{1C909381-7280-4524-B90C-8BEF90504A1C}"/>
              </a:ext>
            </a:extLst>
          </p:cNvPr>
          <p:cNvSpPr txBox="1"/>
          <p:nvPr/>
        </p:nvSpPr>
        <p:spPr>
          <a:xfrm>
            <a:off x="29439" y="1114124"/>
            <a:ext cx="4024747" cy="1015663"/>
          </a:xfrm>
          <a:prstGeom prst="rect">
            <a:avLst/>
          </a:prstGeom>
          <a:solidFill>
            <a:schemeClr val="accent1">
              <a:lumMod val="75000"/>
            </a:schemeClr>
          </a:solidFill>
        </p:spPr>
        <p:txBody>
          <a:bodyPr wrap="square" rtlCol="0">
            <a:spAutoFit/>
          </a:bodyPr>
          <a:lstStyle/>
          <a:p>
            <a:pPr marL="285750" indent="-285750">
              <a:buFont typeface="Arial" panose="020B0604020202020204" pitchFamily="34" charset="0"/>
              <a:buChar char="•"/>
            </a:pPr>
            <a:r>
              <a:rPr lang="en-US" sz="2000" dirty="0"/>
              <a:t>I have taken </a:t>
            </a:r>
            <a:r>
              <a:rPr lang="en-US" sz="2000" dirty="0">
                <a:hlinkClick r:id="rId3" action="ppaction://hlinksldjump"/>
              </a:rPr>
              <a:t>Small</a:t>
            </a:r>
            <a:r>
              <a:rPr lang="en-US" sz="2000" dirty="0"/>
              <a:t> Business Management or interested in possibly owning my own business</a:t>
            </a:r>
          </a:p>
        </p:txBody>
      </p:sp>
      <p:sp>
        <p:nvSpPr>
          <p:cNvPr id="6" name="TextBox 5">
            <a:hlinkClick r:id="rId4" action="ppaction://hlinksldjump"/>
            <a:extLst>
              <a:ext uri="{FF2B5EF4-FFF2-40B4-BE49-F238E27FC236}">
                <a16:creationId xmlns:a16="http://schemas.microsoft.com/office/drawing/2014/main" id="{00B37E2D-2F16-4D63-9AF5-335DA7F27B68}"/>
              </a:ext>
            </a:extLst>
          </p:cNvPr>
          <p:cNvSpPr txBox="1"/>
          <p:nvPr/>
        </p:nvSpPr>
        <p:spPr>
          <a:xfrm>
            <a:off x="8302336" y="1160296"/>
            <a:ext cx="3543300" cy="707886"/>
          </a:xfrm>
          <a:prstGeom prst="rect">
            <a:avLst/>
          </a:prstGeom>
          <a:solidFill>
            <a:schemeClr val="bg2">
              <a:lumMod val="75000"/>
            </a:schemeClr>
          </a:solidFill>
        </p:spPr>
        <p:txBody>
          <a:bodyPr wrap="square" rtlCol="0">
            <a:spAutoFit/>
          </a:bodyPr>
          <a:lstStyle/>
          <a:p>
            <a:pPr marL="285750" indent="-285750">
              <a:buFont typeface="Arial" panose="020B0604020202020204" pitchFamily="34" charset="0"/>
              <a:buChar char="•"/>
            </a:pPr>
            <a:r>
              <a:rPr lang="en-US" sz="2000" dirty="0"/>
              <a:t>I know how or want learn how to create videos </a:t>
            </a:r>
          </a:p>
        </p:txBody>
      </p:sp>
      <p:sp>
        <p:nvSpPr>
          <p:cNvPr id="8" name="TextBox 7">
            <a:hlinkClick r:id="rId5" action="ppaction://hlinksldjump"/>
            <a:extLst>
              <a:ext uri="{FF2B5EF4-FFF2-40B4-BE49-F238E27FC236}">
                <a16:creationId xmlns:a16="http://schemas.microsoft.com/office/drawing/2014/main" id="{16E75403-1F86-4503-AF4E-5105AB677D8E}"/>
              </a:ext>
            </a:extLst>
          </p:cNvPr>
          <p:cNvSpPr txBox="1"/>
          <p:nvPr/>
        </p:nvSpPr>
        <p:spPr>
          <a:xfrm>
            <a:off x="4286249" y="4463077"/>
            <a:ext cx="3543300" cy="1015663"/>
          </a:xfrm>
          <a:prstGeom prst="rect">
            <a:avLst/>
          </a:prstGeom>
          <a:solidFill>
            <a:schemeClr val="accent6">
              <a:lumMod val="50000"/>
            </a:schemeClr>
          </a:solidFill>
        </p:spPr>
        <p:txBody>
          <a:bodyPr wrap="square" rtlCol="0">
            <a:spAutoFit/>
          </a:bodyPr>
          <a:lstStyle/>
          <a:p>
            <a:pPr marL="285750" indent="-285750">
              <a:buFont typeface="Arial" panose="020B0604020202020204" pitchFamily="34" charset="0"/>
              <a:buChar char="•"/>
            </a:pPr>
            <a:r>
              <a:rPr lang="en-US" sz="2000" dirty="0"/>
              <a:t>I like researching and reporting on a specific topic</a:t>
            </a:r>
          </a:p>
          <a:p>
            <a:r>
              <a:rPr lang="en-US" sz="2000" dirty="0"/>
              <a:t>either as a team or an individual</a:t>
            </a:r>
          </a:p>
        </p:txBody>
      </p:sp>
      <p:sp>
        <p:nvSpPr>
          <p:cNvPr id="9" name="TextBox 8">
            <a:hlinkClick r:id="rId6" action="ppaction://hlinksldjump"/>
            <a:extLst>
              <a:ext uri="{FF2B5EF4-FFF2-40B4-BE49-F238E27FC236}">
                <a16:creationId xmlns:a16="http://schemas.microsoft.com/office/drawing/2014/main" id="{3B51D319-B3E2-4C2D-8CA1-B7FB66FC3906}"/>
              </a:ext>
            </a:extLst>
          </p:cNvPr>
          <p:cNvSpPr txBox="1"/>
          <p:nvPr/>
        </p:nvSpPr>
        <p:spPr>
          <a:xfrm>
            <a:off x="141713" y="5749437"/>
            <a:ext cx="3543300" cy="400110"/>
          </a:xfrm>
          <a:prstGeom prst="rect">
            <a:avLst/>
          </a:prstGeom>
          <a:solidFill>
            <a:schemeClr val="tx2">
              <a:lumMod val="50000"/>
            </a:schemeClr>
          </a:solidFill>
        </p:spPr>
        <p:txBody>
          <a:bodyPr wrap="square" rtlCol="0">
            <a:spAutoFit/>
          </a:bodyPr>
          <a:lstStyle/>
          <a:p>
            <a:pPr marL="285750" indent="-285750">
              <a:buFont typeface="Arial" panose="020B0604020202020204" pitchFamily="34" charset="0"/>
              <a:buChar char="•"/>
            </a:pPr>
            <a:r>
              <a:rPr lang="en-US" sz="2000" dirty="0"/>
              <a:t>I like making presentations</a:t>
            </a:r>
          </a:p>
        </p:txBody>
      </p:sp>
      <p:sp>
        <p:nvSpPr>
          <p:cNvPr id="10" name="TextBox 9">
            <a:hlinkClick r:id="rId7" action="ppaction://hlinksldjump"/>
            <a:extLst>
              <a:ext uri="{FF2B5EF4-FFF2-40B4-BE49-F238E27FC236}">
                <a16:creationId xmlns:a16="http://schemas.microsoft.com/office/drawing/2014/main" id="{729A0DCE-3A96-4BB4-B810-1EDFF70EDE58}"/>
              </a:ext>
            </a:extLst>
          </p:cNvPr>
          <p:cNvSpPr txBox="1"/>
          <p:nvPr/>
        </p:nvSpPr>
        <p:spPr>
          <a:xfrm>
            <a:off x="4474566" y="1114124"/>
            <a:ext cx="3543300" cy="1015663"/>
          </a:xfrm>
          <a:prstGeom prst="rect">
            <a:avLst/>
          </a:prstGeom>
          <a:solidFill>
            <a:srgbClr val="7030A0"/>
          </a:solidFill>
        </p:spPr>
        <p:txBody>
          <a:bodyPr wrap="square" rtlCol="0">
            <a:spAutoFit/>
          </a:bodyPr>
          <a:lstStyle/>
          <a:p>
            <a:pPr marL="285750" indent="-285750">
              <a:buFont typeface="Arial" panose="020B0604020202020204" pitchFamily="34" charset="0"/>
              <a:buChar char="•"/>
            </a:pPr>
            <a:r>
              <a:rPr lang="en-US" sz="2000" dirty="0"/>
              <a:t>I know about Network design and would like to be part of a team to design one.</a:t>
            </a:r>
          </a:p>
        </p:txBody>
      </p:sp>
      <p:sp>
        <p:nvSpPr>
          <p:cNvPr id="11" name="TextBox 10">
            <a:hlinkClick r:id="rId8" action="ppaction://hlinksldjump"/>
            <a:extLst>
              <a:ext uri="{FF2B5EF4-FFF2-40B4-BE49-F238E27FC236}">
                <a16:creationId xmlns:a16="http://schemas.microsoft.com/office/drawing/2014/main" id="{AF8BECA4-3ACA-4B77-857F-4DA332508878}"/>
              </a:ext>
            </a:extLst>
          </p:cNvPr>
          <p:cNvSpPr txBox="1"/>
          <p:nvPr/>
        </p:nvSpPr>
        <p:spPr>
          <a:xfrm>
            <a:off x="4286249" y="2380892"/>
            <a:ext cx="3543300" cy="1631216"/>
          </a:xfrm>
          <a:prstGeom prst="rect">
            <a:avLst/>
          </a:prstGeom>
          <a:solidFill>
            <a:srgbClr val="FFC000"/>
          </a:solidFill>
        </p:spPr>
        <p:txBody>
          <a:bodyPr wrap="square" rtlCol="0">
            <a:spAutoFit/>
          </a:bodyPr>
          <a:lstStyle/>
          <a:p>
            <a:pPr marL="285750" indent="-285750">
              <a:buFont typeface="Arial" panose="020B0604020202020204" pitchFamily="34" charset="0"/>
              <a:buChar char="•"/>
            </a:pPr>
            <a:r>
              <a:rPr lang="en-US" sz="2000" dirty="0"/>
              <a:t>I have taken Marketing or  would like to learn more about creating a marketing plan or owning my own business</a:t>
            </a:r>
          </a:p>
        </p:txBody>
      </p:sp>
      <p:sp>
        <p:nvSpPr>
          <p:cNvPr id="12" name="TextBox 11">
            <a:hlinkClick r:id="rId9" action="ppaction://hlinksldjump"/>
            <a:extLst>
              <a:ext uri="{FF2B5EF4-FFF2-40B4-BE49-F238E27FC236}">
                <a16:creationId xmlns:a16="http://schemas.microsoft.com/office/drawing/2014/main" id="{D8E0009E-9E1D-47C5-8742-A8A8D08BF1E7}"/>
              </a:ext>
            </a:extLst>
          </p:cNvPr>
          <p:cNvSpPr txBox="1"/>
          <p:nvPr/>
        </p:nvSpPr>
        <p:spPr>
          <a:xfrm>
            <a:off x="141713" y="4465889"/>
            <a:ext cx="3543300" cy="1015663"/>
          </a:xfrm>
          <a:prstGeom prst="rect">
            <a:avLst/>
          </a:prstGeom>
          <a:solidFill>
            <a:srgbClr val="668860"/>
          </a:solidFill>
        </p:spPr>
        <p:txBody>
          <a:bodyPr wrap="square" rtlCol="0">
            <a:spAutoFit/>
          </a:bodyPr>
          <a:lstStyle/>
          <a:p>
            <a:pPr marL="285750" indent="-285750">
              <a:buFont typeface="Arial" panose="020B0604020202020204" pitchFamily="34" charset="0"/>
              <a:buChar char="•"/>
            </a:pPr>
            <a:r>
              <a:rPr lang="en-US" sz="2000" dirty="0"/>
              <a:t>I am interested in learning more about how human resource departments work</a:t>
            </a:r>
          </a:p>
        </p:txBody>
      </p:sp>
      <p:sp>
        <p:nvSpPr>
          <p:cNvPr id="13" name="TextBox 12">
            <a:hlinkClick r:id="rId10" action="ppaction://hlinksldjump"/>
            <a:extLst>
              <a:ext uri="{FF2B5EF4-FFF2-40B4-BE49-F238E27FC236}">
                <a16:creationId xmlns:a16="http://schemas.microsoft.com/office/drawing/2014/main" id="{988DE159-5446-4D33-98AD-B118C5B0072D}"/>
              </a:ext>
            </a:extLst>
          </p:cNvPr>
          <p:cNvSpPr txBox="1"/>
          <p:nvPr/>
        </p:nvSpPr>
        <p:spPr>
          <a:xfrm>
            <a:off x="8302336" y="2129787"/>
            <a:ext cx="3543300" cy="707886"/>
          </a:xfrm>
          <a:prstGeom prst="rect">
            <a:avLst/>
          </a:prstGeom>
          <a:solidFill>
            <a:srgbClr val="A93F6A"/>
          </a:solidFill>
        </p:spPr>
        <p:txBody>
          <a:bodyPr wrap="square" rtlCol="0">
            <a:spAutoFit/>
          </a:bodyPr>
          <a:lstStyle/>
          <a:p>
            <a:pPr marL="285750" indent="-285750">
              <a:buFont typeface="Arial" panose="020B0604020202020204" pitchFamily="34" charset="0"/>
              <a:buChar char="•"/>
            </a:pPr>
            <a:r>
              <a:rPr lang="en-US" sz="2000" dirty="0"/>
              <a:t>I like or would like to learn about creating websites</a:t>
            </a:r>
          </a:p>
        </p:txBody>
      </p:sp>
      <p:sp>
        <p:nvSpPr>
          <p:cNvPr id="14" name="Rectangle: Rounded Corners 13">
            <a:hlinkClick r:id="rId11" action="ppaction://hlinksldjump"/>
            <a:extLst>
              <a:ext uri="{FF2B5EF4-FFF2-40B4-BE49-F238E27FC236}">
                <a16:creationId xmlns:a16="http://schemas.microsoft.com/office/drawing/2014/main" id="{71CC6525-0C64-4801-BF5A-F729F04138FC}"/>
              </a:ext>
            </a:extLst>
          </p:cNvPr>
          <p:cNvSpPr/>
          <p:nvPr/>
        </p:nvSpPr>
        <p:spPr>
          <a:xfrm>
            <a:off x="8640568" y="3099278"/>
            <a:ext cx="2637182" cy="1323439"/>
          </a:xfrm>
          <a:prstGeom prst="roundRect">
            <a:avLst/>
          </a:prstGeom>
          <a:effectLst>
            <a:glow rad="1397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want to look at other options</a:t>
            </a:r>
          </a:p>
        </p:txBody>
      </p:sp>
      <p:sp>
        <p:nvSpPr>
          <p:cNvPr id="15" name="Rectangle: Rounded Corners 14">
            <a:hlinkClick r:id="rId12" action="ppaction://hlinksldjump"/>
            <a:extLst>
              <a:ext uri="{FF2B5EF4-FFF2-40B4-BE49-F238E27FC236}">
                <a16:creationId xmlns:a16="http://schemas.microsoft.com/office/drawing/2014/main" id="{CC721B68-506C-489A-98C6-2C1884BE0EDC}"/>
              </a:ext>
            </a:extLst>
          </p:cNvPr>
          <p:cNvSpPr/>
          <p:nvPr/>
        </p:nvSpPr>
        <p:spPr>
          <a:xfrm>
            <a:off x="8640568" y="4684322"/>
            <a:ext cx="2637182" cy="1323439"/>
          </a:xfrm>
          <a:prstGeom prst="roundRect">
            <a:avLst/>
          </a:prstGeom>
          <a:solidFill>
            <a:schemeClr val="accent6">
              <a:lumMod val="75000"/>
            </a:schemeClr>
          </a:solidFill>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 have selected my events and am finished</a:t>
            </a:r>
          </a:p>
        </p:txBody>
      </p:sp>
    </p:spTree>
    <p:extLst>
      <p:ext uri="{BB962C8B-B14F-4D97-AF65-F5344CB8AC3E}">
        <p14:creationId xmlns:p14="http://schemas.microsoft.com/office/powerpoint/2010/main" val="4188341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3046988"/>
          </a:xfrm>
          <a:prstGeom prst="rect">
            <a:avLst/>
          </a:prstGeom>
          <a:solidFill>
            <a:srgbClr val="C00000"/>
          </a:solidFill>
        </p:spPr>
        <p:txBody>
          <a:bodyPr wrap="square" rtlCol="0">
            <a:spAutoFit/>
          </a:bodyPr>
          <a:lstStyle/>
          <a:p>
            <a:pPr marL="285750" indent="-285750">
              <a:buFont typeface="Arial" panose="020B0604020202020204" pitchFamily="34" charset="0"/>
              <a:buChar char="•"/>
            </a:pPr>
            <a:r>
              <a:rPr lang="en-US" sz="2400" dirty="0"/>
              <a:t>Accounting</a:t>
            </a:r>
          </a:p>
          <a:p>
            <a:pPr lvl="1"/>
            <a:r>
              <a:rPr lang="en-US" sz="2400" dirty="0">
                <a:hlinkClick r:id="rId2"/>
              </a:rPr>
              <a:t>(100) Fundamental Accounting (S)</a:t>
            </a:r>
            <a:br>
              <a:rPr lang="en-US" sz="2400" dirty="0"/>
            </a:br>
            <a:r>
              <a:rPr lang="en-US" sz="2400" dirty="0">
                <a:hlinkClick r:id="rId2"/>
              </a:rPr>
              <a:t>(110) Advanced Accounting (S)</a:t>
            </a:r>
            <a:br>
              <a:rPr lang="en-US" sz="2400" dirty="0"/>
            </a:br>
            <a:r>
              <a:rPr lang="en-US" sz="2400" dirty="0">
                <a:hlinkClick r:id="rId2"/>
              </a:rPr>
              <a:t>(125) Payroll Accounting (S)</a:t>
            </a:r>
            <a:br>
              <a:rPr lang="en-US" sz="2400" dirty="0"/>
            </a:br>
            <a:r>
              <a:rPr lang="en-US" sz="2400" dirty="0">
                <a:hlinkClick r:id="rId2"/>
              </a:rPr>
              <a:t>(145) Banking &amp; Finance</a:t>
            </a:r>
            <a:br>
              <a:rPr lang="en-US" sz="2400" dirty="0"/>
            </a:br>
            <a:r>
              <a:rPr lang="en-US" sz="2400" dirty="0">
                <a:hlinkClick r:id="rId2"/>
              </a:rPr>
              <a:t>(150) Financial Analyst Team </a:t>
            </a:r>
            <a:r>
              <a:rPr lang="en-US" sz="2400" dirty="0"/>
              <a:t>– This is not a test – it is a team event but I have had students qualify for Nationals in this event</a:t>
            </a:r>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248717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3693319"/>
          </a:xfrm>
          <a:prstGeom prst="rect">
            <a:avLst/>
          </a:prstGeom>
          <a:solidFill>
            <a:srgbClr val="668860"/>
          </a:solidFill>
        </p:spPr>
        <p:txBody>
          <a:bodyPr wrap="square" rtlCol="0">
            <a:spAutoFit/>
          </a:bodyPr>
          <a:lstStyle/>
          <a:p>
            <a:pPr marL="285750" indent="-285750">
              <a:buFont typeface="Arial" panose="020B0604020202020204" pitchFamily="34" charset="0"/>
              <a:buChar char="•"/>
            </a:pPr>
            <a:r>
              <a:rPr lang="en-US" b="1" dirty="0"/>
              <a:t>Information Systems </a:t>
            </a:r>
            <a:br>
              <a:rPr lang="en-US" b="1" dirty="0"/>
            </a:br>
            <a:r>
              <a:rPr lang="en-US" dirty="0">
                <a:hlinkClick r:id="rId2"/>
              </a:rPr>
              <a:t>(</a:t>
            </a:r>
            <a:r>
              <a:rPr lang="en-US" dirty="0">
                <a:hlinkClick r:id="rId3"/>
              </a:rPr>
              <a:t>300) Computer Network Technology</a:t>
            </a:r>
            <a:br>
              <a:rPr lang="en-US" dirty="0"/>
            </a:br>
            <a:r>
              <a:rPr lang="en-US" dirty="0">
                <a:hlinkClick r:id="rId3"/>
              </a:rPr>
              <a:t>(305) PC Servicing &amp; Troubleshooting </a:t>
            </a:r>
            <a:br>
              <a:rPr lang="en-US" dirty="0"/>
            </a:br>
            <a:r>
              <a:rPr lang="en-US" dirty="0">
                <a:hlinkClick r:id="rId3"/>
              </a:rPr>
              <a:t>(310) Server Administration Using Microsoft®</a:t>
            </a:r>
            <a:br>
              <a:rPr lang="en-US" dirty="0"/>
            </a:br>
            <a:r>
              <a:rPr lang="en-US" dirty="0">
                <a:hlinkClick r:id="rId3"/>
              </a:rPr>
              <a:t>(315) Systems Administration Using Cisco®</a:t>
            </a:r>
            <a:br>
              <a:rPr lang="en-US" dirty="0"/>
            </a:br>
            <a:r>
              <a:rPr lang="en-US" dirty="0">
                <a:hlinkClick r:id="rId3"/>
              </a:rPr>
              <a:t>(320) Computer Security</a:t>
            </a:r>
            <a:br>
              <a:rPr lang="en-US" dirty="0"/>
            </a:br>
            <a:r>
              <a:rPr lang="en-US" dirty="0">
                <a:hlinkClick r:id="rId3"/>
              </a:rPr>
              <a:t>(325) Network Design Team </a:t>
            </a:r>
            <a:r>
              <a:rPr lang="en-US" dirty="0"/>
              <a:t>– This not a test; it is a team project</a:t>
            </a:r>
            <a:br>
              <a:rPr lang="en-US" dirty="0"/>
            </a:br>
            <a:r>
              <a:rPr lang="en-US" dirty="0">
                <a:hlinkClick r:id="rId3"/>
              </a:rPr>
              <a:t>(330) Visual Basic/C# Programming</a:t>
            </a:r>
            <a:br>
              <a:rPr lang="en-US" dirty="0"/>
            </a:br>
            <a:r>
              <a:rPr lang="en-US" dirty="0">
                <a:hlinkClick r:id="rId3"/>
              </a:rPr>
              <a:t>(335) C++ Programming</a:t>
            </a:r>
            <a:br>
              <a:rPr lang="en-US" dirty="0"/>
            </a:br>
            <a:r>
              <a:rPr lang="en-US" dirty="0">
                <a:hlinkClick r:id="rId3"/>
              </a:rPr>
              <a:t>(340) Java Programming</a:t>
            </a:r>
            <a:br>
              <a:rPr lang="en-US" dirty="0"/>
            </a:br>
            <a:r>
              <a:rPr lang="en-US" dirty="0">
                <a:hlinkClick r:id="rId3"/>
              </a:rPr>
              <a:t>(345) SQL Database Fundamentals</a:t>
            </a:r>
            <a:endParaRPr lang="en-US" dirty="0"/>
          </a:p>
          <a:p>
            <a:pPr marL="285750" indent="-285750">
              <a:buFont typeface="Arial" panose="020B0604020202020204" pitchFamily="34" charset="0"/>
              <a:buChar char="•"/>
            </a:pPr>
            <a:r>
              <a:rPr lang="en-US" dirty="0">
                <a:hlinkClick r:id="rId3"/>
              </a:rPr>
              <a:t>(350) Linux Operating System Fundamentals</a:t>
            </a:r>
            <a:endParaRPr lang="en-US" dirty="0"/>
          </a:p>
          <a:p>
            <a:r>
              <a:rPr lang="en-US" dirty="0">
                <a:hlinkClick r:id="rId4"/>
              </a:rPr>
              <a:t>     </a:t>
            </a:r>
            <a:r>
              <a:rPr lang="en-US" dirty="0">
                <a:hlinkClick r:id="rId3"/>
              </a:rPr>
              <a:t>(425) Computer Modeling (S)</a:t>
            </a:r>
            <a:endParaRPr lang="en-US"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5" action="ppaction://hlinksldjump"/>
              </a:rPr>
              <a:t>Sorter</a:t>
            </a:r>
            <a:endParaRPr lang="en-US" dirty="0"/>
          </a:p>
        </p:txBody>
      </p:sp>
    </p:spTree>
    <p:extLst>
      <p:ext uri="{BB962C8B-B14F-4D97-AF65-F5344CB8AC3E}">
        <p14:creationId xmlns:p14="http://schemas.microsoft.com/office/powerpoint/2010/main" val="235837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607868" y="1850885"/>
            <a:ext cx="8177645" cy="2062103"/>
          </a:xfrm>
          <a:prstGeom prst="rect">
            <a:avLst/>
          </a:prstGeom>
          <a:solidFill>
            <a:schemeClr val="accent5">
              <a:lumMod val="75000"/>
            </a:schemeClr>
          </a:solidFill>
        </p:spPr>
        <p:txBody>
          <a:bodyPr wrap="square" rtlCol="0">
            <a:spAutoFit/>
          </a:bodyPr>
          <a:lstStyle/>
          <a:p>
            <a:pPr marL="285750" indent="-285750">
              <a:buFont typeface="Arial" panose="020B0604020202020204" pitchFamily="34" charset="0"/>
              <a:buChar char="•"/>
            </a:pPr>
            <a:r>
              <a:rPr lang="en-US" sz="3200" dirty="0"/>
              <a:t>Graphic Design</a:t>
            </a:r>
          </a:p>
          <a:p>
            <a:pPr lvl="1"/>
            <a:r>
              <a:rPr lang="en-US" sz="3200" dirty="0">
                <a:hlinkClick r:id="rId2"/>
              </a:rPr>
              <a:t>(410) Graphic Design Promotion</a:t>
            </a:r>
            <a:br>
              <a:rPr lang="en-US" sz="3200" dirty="0"/>
            </a:br>
            <a:r>
              <a:rPr lang="en-US" sz="3200" dirty="0">
                <a:hlinkClick r:id="rId2"/>
              </a:rPr>
              <a:t>(415) Digital Publishing</a:t>
            </a:r>
            <a:br>
              <a:rPr lang="en-US" sz="3200" dirty="0"/>
            </a:br>
            <a:r>
              <a:rPr lang="en-US" sz="3200" dirty="0">
                <a:hlinkClick r:id="rId2"/>
              </a:rPr>
              <a:t>(420) Digital Media Production</a:t>
            </a:r>
            <a:endParaRPr lang="en-US" sz="32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410243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DFFAA7-C9CF-4DDA-B8B3-385362D5AB0A}"/>
              </a:ext>
            </a:extLst>
          </p:cNvPr>
          <p:cNvSpPr txBox="1"/>
          <p:nvPr/>
        </p:nvSpPr>
        <p:spPr>
          <a:xfrm>
            <a:off x="2182091" y="364905"/>
            <a:ext cx="8032173" cy="707886"/>
          </a:xfrm>
          <a:prstGeom prst="rect">
            <a:avLst/>
          </a:prstGeom>
          <a:noFill/>
        </p:spPr>
        <p:txBody>
          <a:bodyPr wrap="square" rtlCol="0">
            <a:spAutoFit/>
          </a:bodyPr>
          <a:lstStyle/>
          <a:p>
            <a:pPr algn="ctr"/>
            <a:r>
              <a:rPr lang="en-US" sz="4000" dirty="0"/>
              <a:t>You should consider</a:t>
            </a:r>
          </a:p>
        </p:txBody>
      </p:sp>
      <p:sp>
        <p:nvSpPr>
          <p:cNvPr id="4" name="TextBox 3">
            <a:extLst>
              <a:ext uri="{FF2B5EF4-FFF2-40B4-BE49-F238E27FC236}">
                <a16:creationId xmlns:a16="http://schemas.microsoft.com/office/drawing/2014/main" id="{F2C5CFE5-8D07-4A2B-A43F-272A582674AF}"/>
              </a:ext>
            </a:extLst>
          </p:cNvPr>
          <p:cNvSpPr txBox="1"/>
          <p:nvPr/>
        </p:nvSpPr>
        <p:spPr>
          <a:xfrm>
            <a:off x="592281" y="1856080"/>
            <a:ext cx="8177645" cy="3046988"/>
          </a:xfrm>
          <a:prstGeom prst="rect">
            <a:avLst/>
          </a:prstGeom>
          <a:solidFill>
            <a:schemeClr val="accent1">
              <a:lumMod val="75000"/>
            </a:schemeClr>
          </a:solidFill>
        </p:spPr>
        <p:txBody>
          <a:bodyPr wrap="square" rtlCol="0">
            <a:spAutoFit/>
          </a:bodyPr>
          <a:lstStyle/>
          <a:p>
            <a:pPr marL="285750" indent="-285750">
              <a:buFont typeface="Arial" panose="020B0604020202020204" pitchFamily="34" charset="0"/>
              <a:buChar char="•"/>
            </a:pPr>
            <a:r>
              <a:rPr lang="en-US" sz="3200" dirty="0"/>
              <a:t>Money Skills</a:t>
            </a:r>
          </a:p>
          <a:p>
            <a:pPr lvl="1"/>
            <a:r>
              <a:rPr lang="en-US" sz="3200" dirty="0">
                <a:hlinkClick r:id="rId2">
                  <a:extLst>
                    <a:ext uri="{A12FA001-AC4F-418D-AE19-62706E023703}">
                      <ahyp:hlinkClr xmlns:ahyp="http://schemas.microsoft.com/office/drawing/2018/hyperlinkcolor" val="tx"/>
                    </a:ext>
                  </a:extLst>
                </a:hlinkClick>
              </a:rPr>
              <a:t>(145) Banking &amp; Finance</a:t>
            </a:r>
            <a:br>
              <a:rPr lang="en-US" sz="3200" dirty="0"/>
            </a:br>
            <a:r>
              <a:rPr lang="en-US" sz="3200" dirty="0">
                <a:hlinkClick r:id="rId2">
                  <a:extLst>
                    <a:ext uri="{A12FA001-AC4F-418D-AE19-62706E023703}">
                      <ahyp:hlinkClr xmlns:ahyp="http://schemas.microsoft.com/office/drawing/2018/hyperlinkcolor" val="tx"/>
                    </a:ext>
                  </a:extLst>
                </a:hlinkClick>
              </a:rPr>
              <a:t>(150) Financial Analyst Team </a:t>
            </a:r>
            <a:r>
              <a:rPr lang="en-US" sz="3200" dirty="0">
                <a:solidFill>
                  <a:srgbClr val="FFFF00"/>
                </a:solidFill>
              </a:rPr>
              <a:t>– this is not a test but a team event.  I have had people qualify for Nationals in this event.</a:t>
            </a:r>
            <a:br>
              <a:rPr lang="en-US" sz="3200" dirty="0">
                <a:solidFill>
                  <a:srgbClr val="FFFF00"/>
                </a:solidFill>
              </a:rPr>
            </a:br>
            <a:r>
              <a:rPr lang="en-US" sz="3200" dirty="0">
                <a:hlinkClick r:id="rId2">
                  <a:extLst>
                    <a:ext uri="{A12FA001-AC4F-418D-AE19-62706E023703}">
                      <ahyp:hlinkClr xmlns:ahyp="http://schemas.microsoft.com/office/drawing/2018/hyperlinkcolor" val="tx"/>
                    </a:ext>
                  </a:extLst>
                </a:hlinkClick>
              </a:rPr>
              <a:t>(165) Personal Financial Management</a:t>
            </a:r>
            <a:endParaRPr lang="en-US" sz="3200" dirty="0"/>
          </a:p>
        </p:txBody>
      </p:sp>
      <p:sp>
        <p:nvSpPr>
          <p:cNvPr id="3" name="Oval 2">
            <a:extLst>
              <a:ext uri="{FF2B5EF4-FFF2-40B4-BE49-F238E27FC236}">
                <a16:creationId xmlns:a16="http://schemas.microsoft.com/office/drawing/2014/main" id="{37080C73-E740-425C-8352-B257EE0EEEEF}"/>
              </a:ext>
            </a:extLst>
          </p:cNvPr>
          <p:cNvSpPr/>
          <p:nvPr/>
        </p:nvSpPr>
        <p:spPr>
          <a:xfrm>
            <a:off x="9523268" y="5018809"/>
            <a:ext cx="2415887" cy="961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 to </a:t>
            </a:r>
            <a:r>
              <a:rPr lang="en-US" dirty="0">
                <a:hlinkClick r:id="rId3" action="ppaction://hlinksldjump"/>
              </a:rPr>
              <a:t>Sorter</a:t>
            </a:r>
            <a:endParaRPr lang="en-US" dirty="0"/>
          </a:p>
        </p:txBody>
      </p:sp>
    </p:spTree>
    <p:extLst>
      <p:ext uri="{BB962C8B-B14F-4D97-AF65-F5344CB8AC3E}">
        <p14:creationId xmlns:p14="http://schemas.microsoft.com/office/powerpoint/2010/main" val="1750551740"/>
      </p:ext>
    </p:extLst>
  </p:cSld>
  <p:clrMapOvr>
    <a:masterClrMapping/>
  </p:clrMapOvr>
</p:sld>
</file>

<file path=ppt/theme/theme1.xml><?xml version="1.0" encoding="utf-8"?>
<a:theme xmlns:a="http://schemas.openxmlformats.org/drawingml/2006/main" name="Retrospec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366</TotalTime>
  <Words>1525</Words>
  <Application>Microsoft Office PowerPoint</Application>
  <PresentationFormat>Widescreen</PresentationFormat>
  <Paragraphs>152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Retrospect</vt:lpstr>
      <vt:lpstr>WSAP DECISION HELPER</vt:lpstr>
      <vt:lpstr>What to 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WSAP DECISION HELPER</dc:title>
  <dc:creator>Humphrey, Samantha</dc:creator>
  <cp:lastModifiedBy>Samantha Humphrey</cp:lastModifiedBy>
  <cp:revision>26</cp:revision>
  <dcterms:created xsi:type="dcterms:W3CDTF">2018-10-24T16:12:38Z</dcterms:created>
  <dcterms:modified xsi:type="dcterms:W3CDTF">2019-10-22T04:04:33Z</dcterms:modified>
</cp:coreProperties>
</file>