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181D63-653A-488F-A3D1-7C9750B893DE}"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373828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181D63-653A-488F-A3D1-7C9750B893DE}"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257232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181D63-653A-488F-A3D1-7C9750B893DE}"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F3DB-5B40-46B3-8A94-B89B7858689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7247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181D63-653A-488F-A3D1-7C9750B893DE}"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1207879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181D63-653A-488F-A3D1-7C9750B893DE}"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F3DB-5B40-46B3-8A94-B89B7858689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5066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181D63-653A-488F-A3D1-7C9750B893DE}"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3783156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81D63-653A-488F-A3D1-7C9750B893DE}"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174438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81D63-653A-488F-A3D1-7C9750B893DE}"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343696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81D63-653A-488F-A3D1-7C9750B893DE}"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143032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181D63-653A-488F-A3D1-7C9750B893DE}"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290579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181D63-653A-488F-A3D1-7C9750B893DE}"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122850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181D63-653A-488F-A3D1-7C9750B893DE}"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415788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181D63-653A-488F-A3D1-7C9750B893DE}"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229927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81D63-653A-488F-A3D1-7C9750B893DE}"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122808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181D63-653A-488F-A3D1-7C9750B893DE}"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176863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181D63-653A-488F-A3D1-7C9750B893DE}"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EF3DB-5B40-46B3-8A94-B89B78586895}" type="slidenum">
              <a:rPr lang="en-US" smtClean="0"/>
              <a:t>‹#›</a:t>
            </a:fld>
            <a:endParaRPr lang="en-US"/>
          </a:p>
        </p:txBody>
      </p:sp>
    </p:spTree>
    <p:extLst>
      <p:ext uri="{BB962C8B-B14F-4D97-AF65-F5344CB8AC3E}">
        <p14:creationId xmlns:p14="http://schemas.microsoft.com/office/powerpoint/2010/main" val="373853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181D63-653A-488F-A3D1-7C9750B893DE}" type="datetimeFigureOut">
              <a:rPr lang="en-US" smtClean="0"/>
              <a:t>9/15/2016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33EF3DB-5B40-46B3-8A94-B89B78586895}" type="slidenum">
              <a:rPr lang="en-US" smtClean="0"/>
              <a:t>‹#›</a:t>
            </a:fld>
            <a:endParaRPr lang="en-US"/>
          </a:p>
        </p:txBody>
      </p:sp>
    </p:spTree>
    <p:extLst>
      <p:ext uri="{BB962C8B-B14F-4D97-AF65-F5344CB8AC3E}">
        <p14:creationId xmlns:p14="http://schemas.microsoft.com/office/powerpoint/2010/main" val="2202768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Excel 2016</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1291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Try it!!</a:t>
            </a:r>
          </a:p>
        </p:txBody>
      </p:sp>
      <p:sp>
        <p:nvSpPr>
          <p:cNvPr id="3" name="Content Placeholder 2"/>
          <p:cNvSpPr>
            <a:spLocks noGrp="1"/>
          </p:cNvSpPr>
          <p:nvPr>
            <p:ph idx="1"/>
          </p:nvPr>
        </p:nvSpPr>
        <p:spPr>
          <a:xfrm>
            <a:off x="677334" y="2160589"/>
            <a:ext cx="1935864" cy="3880773"/>
          </a:xfrm>
        </p:spPr>
        <p:txBody>
          <a:bodyPr>
            <a:normAutofit/>
          </a:bodyPr>
          <a:lstStyle/>
          <a:p>
            <a:pPr marL="0" indent="0">
              <a:buNone/>
            </a:pPr>
            <a:r>
              <a:rPr lang="en-US" dirty="0">
                <a:solidFill>
                  <a:schemeClr val="tx1"/>
                </a:solidFill>
              </a:rPr>
              <a:t>Enter </a:t>
            </a:r>
          </a:p>
          <a:p>
            <a:pPr marL="0" indent="0">
              <a:buNone/>
            </a:pPr>
            <a:r>
              <a:rPr lang="en-US" dirty="0">
                <a:solidFill>
                  <a:schemeClr val="tx1"/>
                </a:solidFill>
              </a:rPr>
              <a:t>This </a:t>
            </a:r>
          </a:p>
          <a:p>
            <a:pPr marL="0" indent="0">
              <a:buNone/>
            </a:pPr>
            <a:r>
              <a:rPr lang="en-US" dirty="0">
                <a:solidFill>
                  <a:schemeClr val="tx1"/>
                </a:solidFill>
              </a:rPr>
              <a:t>In a </a:t>
            </a:r>
          </a:p>
          <a:p>
            <a:pPr marL="0" indent="0">
              <a:buNone/>
            </a:pPr>
            <a:r>
              <a:rPr lang="en-US" dirty="0">
                <a:solidFill>
                  <a:schemeClr val="tx1"/>
                </a:solidFill>
              </a:rPr>
              <a:t>New </a:t>
            </a:r>
          </a:p>
          <a:p>
            <a:pPr marL="0" indent="0">
              <a:buNone/>
            </a:pPr>
            <a:r>
              <a:rPr lang="en-US" dirty="0">
                <a:solidFill>
                  <a:schemeClr val="tx1"/>
                </a:solidFill>
              </a:rPr>
              <a:t>Worksheet and save it on your </a:t>
            </a:r>
            <a:r>
              <a:rPr lang="en-US">
                <a:solidFill>
                  <a:schemeClr val="tx1"/>
                </a:solidFill>
              </a:rPr>
              <a:t>One Drive</a:t>
            </a:r>
            <a:endParaRPr lang="en-US" dirty="0">
              <a:solidFill>
                <a:schemeClr val="tx1"/>
              </a:solidFill>
            </a:endParaRPr>
          </a:p>
        </p:txBody>
      </p:sp>
      <p:sp>
        <p:nvSpPr>
          <p:cNvPr id="4" name="AutoShape 2" descr="Displaying IMG_4812.JP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srcRect t="9068" b="19666"/>
          <a:stretch/>
        </p:blipFill>
        <p:spPr>
          <a:xfrm>
            <a:off x="2849418" y="1815056"/>
            <a:ext cx="6188364" cy="4410180"/>
          </a:xfrm>
          <a:prstGeom prst="rect">
            <a:avLst/>
          </a:prstGeom>
        </p:spPr>
      </p:pic>
    </p:spTree>
    <p:extLst>
      <p:ext uri="{BB962C8B-B14F-4D97-AF65-F5344CB8AC3E}">
        <p14:creationId xmlns:p14="http://schemas.microsoft.com/office/powerpoint/2010/main" val="206311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5" y="574766"/>
            <a:ext cx="3108960" cy="4801314"/>
          </a:xfrm>
          <a:prstGeom prst="rect">
            <a:avLst/>
          </a:prstGeom>
          <a:noFill/>
        </p:spPr>
        <p:txBody>
          <a:bodyPr wrap="square" rtlCol="0">
            <a:spAutoFit/>
          </a:bodyPr>
          <a:lstStyle/>
          <a:p>
            <a:r>
              <a:rPr lang="en-US" dirty="0" smtClean="0"/>
              <a:t>Step 1:  Make your4 questions fit into one column by double clicking in between the A and B in the column header row.  You will notice that your rating columns are 3 columns over.</a:t>
            </a:r>
          </a:p>
          <a:p>
            <a:endParaRPr lang="en-US" dirty="0"/>
          </a:p>
          <a:p>
            <a:r>
              <a:rPr lang="en-US" dirty="0" smtClean="0"/>
              <a:t>Step 2:  Select E4, F4 and G4.  Release the mouse and hover over the bottom until you get a 4 way arrow.  Drag the three heading to start in B4</a:t>
            </a:r>
          </a:p>
          <a:p>
            <a:endParaRPr lang="en-US" dirty="0"/>
          </a:p>
          <a:p>
            <a:r>
              <a:rPr lang="en-US" dirty="0" smtClean="0"/>
              <a:t>Step 3:  Bold and Center each of the headings</a:t>
            </a:r>
          </a:p>
        </p:txBody>
      </p:sp>
      <p:pic>
        <p:nvPicPr>
          <p:cNvPr id="5" name="Picture 4"/>
          <p:cNvPicPr>
            <a:picLocks noChangeAspect="1"/>
          </p:cNvPicPr>
          <p:nvPr/>
        </p:nvPicPr>
        <p:blipFill rotWithShape="1">
          <a:blip r:embed="rId2"/>
          <a:srcRect t="15205" r="32747" b="56838"/>
          <a:stretch/>
        </p:blipFill>
        <p:spPr>
          <a:xfrm>
            <a:off x="4088672" y="337849"/>
            <a:ext cx="7228343" cy="2405351"/>
          </a:xfrm>
          <a:prstGeom prst="rect">
            <a:avLst/>
          </a:prstGeom>
        </p:spPr>
      </p:pic>
      <p:pic>
        <p:nvPicPr>
          <p:cNvPr id="6" name="Picture 5"/>
          <p:cNvPicPr>
            <a:picLocks noChangeAspect="1"/>
          </p:cNvPicPr>
          <p:nvPr/>
        </p:nvPicPr>
        <p:blipFill rotWithShape="1">
          <a:blip r:embed="rId3"/>
          <a:srcRect t="3858" r="48237" b="56771"/>
          <a:stretch/>
        </p:blipFill>
        <p:spPr>
          <a:xfrm>
            <a:off x="4525577" y="3068648"/>
            <a:ext cx="6354535" cy="3866606"/>
          </a:xfrm>
          <a:prstGeom prst="rect">
            <a:avLst/>
          </a:prstGeom>
        </p:spPr>
      </p:pic>
      <p:sp>
        <p:nvSpPr>
          <p:cNvPr id="7" name="Oval 6"/>
          <p:cNvSpPr/>
          <p:nvPr/>
        </p:nvSpPr>
        <p:spPr>
          <a:xfrm>
            <a:off x="5355771" y="3657601"/>
            <a:ext cx="308429" cy="2122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48628" y="3657601"/>
            <a:ext cx="308429" cy="2122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9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015" y="164689"/>
            <a:ext cx="2312598" cy="5909310"/>
          </a:xfrm>
          <a:prstGeom prst="rect">
            <a:avLst/>
          </a:prstGeom>
          <a:noFill/>
        </p:spPr>
        <p:txBody>
          <a:bodyPr wrap="square" rtlCol="0">
            <a:spAutoFit/>
          </a:bodyPr>
          <a:lstStyle/>
          <a:p>
            <a:r>
              <a:rPr lang="en-US" dirty="0" smtClean="0"/>
              <a:t>Step 4:  Click on Client ID and format it so it is right justified and Bold.</a:t>
            </a:r>
          </a:p>
          <a:p>
            <a:endParaRPr lang="en-US" dirty="0"/>
          </a:p>
          <a:p>
            <a:r>
              <a:rPr lang="en-US" dirty="0" smtClean="0"/>
              <a:t>Step 5:  Select A1, B1, C1 and D1 – Release the mouse, click on Merge and Center</a:t>
            </a:r>
          </a:p>
          <a:p>
            <a:endParaRPr lang="en-US" dirty="0"/>
          </a:p>
          <a:p>
            <a:r>
              <a:rPr lang="en-US" dirty="0" smtClean="0"/>
              <a:t>Step 6:  Change the font to size 16, make it bold and fill with yellow.</a:t>
            </a:r>
          </a:p>
          <a:p>
            <a:endParaRPr lang="en-US" dirty="0"/>
          </a:p>
          <a:p>
            <a:r>
              <a:rPr lang="en-US" dirty="0" smtClean="0"/>
              <a:t>Step 7:  Change the text in Row 9 to Say: Were you relaxed during the process?</a:t>
            </a:r>
          </a:p>
        </p:txBody>
      </p:sp>
      <p:sp>
        <p:nvSpPr>
          <p:cNvPr id="8" name="Oval 7"/>
          <p:cNvSpPr/>
          <p:nvPr/>
        </p:nvSpPr>
        <p:spPr>
          <a:xfrm>
            <a:off x="7500097" y="2473782"/>
            <a:ext cx="308429" cy="2122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l="-6161" t="5988" r="50715" b="62556"/>
          <a:stretch/>
        </p:blipFill>
        <p:spPr>
          <a:xfrm>
            <a:off x="4120082" y="562"/>
            <a:ext cx="6760029" cy="3068086"/>
          </a:xfrm>
          <a:prstGeom prst="rect">
            <a:avLst/>
          </a:prstGeom>
        </p:spPr>
      </p:pic>
      <p:pic>
        <p:nvPicPr>
          <p:cNvPr id="4" name="Picture 3"/>
          <p:cNvPicPr>
            <a:picLocks noChangeAspect="1"/>
          </p:cNvPicPr>
          <p:nvPr/>
        </p:nvPicPr>
        <p:blipFill rotWithShape="1">
          <a:blip r:embed="rId3"/>
          <a:srcRect t="4632" r="50580" b="57701"/>
          <a:stretch/>
        </p:blipFill>
        <p:spPr>
          <a:xfrm>
            <a:off x="3031055" y="3196165"/>
            <a:ext cx="6025243" cy="3673930"/>
          </a:xfrm>
          <a:prstGeom prst="rect">
            <a:avLst/>
          </a:prstGeom>
        </p:spPr>
      </p:pic>
      <p:sp>
        <p:nvSpPr>
          <p:cNvPr id="9" name="Oval 8"/>
          <p:cNvSpPr/>
          <p:nvPr/>
        </p:nvSpPr>
        <p:spPr>
          <a:xfrm>
            <a:off x="8092914" y="362496"/>
            <a:ext cx="308429" cy="2122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3628" y="3743454"/>
            <a:ext cx="308429" cy="2122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77118" y="3669694"/>
            <a:ext cx="343968" cy="2860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922904" y="3396343"/>
            <a:ext cx="302240" cy="27335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6139" y="3669694"/>
            <a:ext cx="1404257" cy="4414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72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015" y="164689"/>
            <a:ext cx="2312598" cy="2308324"/>
          </a:xfrm>
          <a:prstGeom prst="rect">
            <a:avLst/>
          </a:prstGeom>
          <a:noFill/>
        </p:spPr>
        <p:txBody>
          <a:bodyPr wrap="square" rtlCol="0">
            <a:spAutoFit/>
          </a:bodyPr>
          <a:lstStyle/>
          <a:p>
            <a:endParaRPr lang="en-US" dirty="0"/>
          </a:p>
          <a:p>
            <a:r>
              <a:rPr lang="en-US" dirty="0" smtClean="0"/>
              <a:t>Step 8:  Print to One Note 16 and put it in Completed Pages</a:t>
            </a:r>
          </a:p>
          <a:p>
            <a:endParaRPr lang="en-US" dirty="0"/>
          </a:p>
          <a:p>
            <a:r>
              <a:rPr lang="en-US" dirty="0" smtClean="0"/>
              <a:t>Step 9:  Change the Name from Printout to EO2</a:t>
            </a:r>
          </a:p>
        </p:txBody>
      </p:sp>
      <p:pic>
        <p:nvPicPr>
          <p:cNvPr id="5" name="Picture 4"/>
          <p:cNvPicPr>
            <a:picLocks noChangeAspect="1"/>
          </p:cNvPicPr>
          <p:nvPr/>
        </p:nvPicPr>
        <p:blipFill>
          <a:blip r:embed="rId2"/>
          <a:stretch>
            <a:fillRect/>
          </a:stretch>
        </p:blipFill>
        <p:spPr>
          <a:xfrm>
            <a:off x="3608614" y="667293"/>
            <a:ext cx="6466114" cy="5172891"/>
          </a:xfrm>
          <a:prstGeom prst="rect">
            <a:avLst/>
          </a:prstGeom>
        </p:spPr>
      </p:pic>
    </p:spTree>
    <p:extLst>
      <p:ext uri="{BB962C8B-B14F-4D97-AF65-F5344CB8AC3E}">
        <p14:creationId xmlns:p14="http://schemas.microsoft.com/office/powerpoint/2010/main" val="318318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0" y="165100"/>
            <a:ext cx="4864100" cy="646331"/>
          </a:xfrm>
          <a:prstGeom prst="rect">
            <a:avLst/>
          </a:prstGeom>
          <a:noFill/>
        </p:spPr>
        <p:txBody>
          <a:bodyPr wrap="square" rtlCol="0">
            <a:spAutoFit/>
          </a:bodyPr>
          <a:lstStyle/>
          <a:p>
            <a:pPr>
              <a:spcBef>
                <a:spcPct val="0"/>
              </a:spcBef>
            </a:pPr>
            <a:r>
              <a:rPr lang="en-US" sz="3600" dirty="0">
                <a:solidFill>
                  <a:schemeClr val="accent1"/>
                </a:solidFill>
                <a:latin typeface="+mj-lt"/>
                <a:ea typeface="+mj-ea"/>
                <a:cs typeface="+mj-cs"/>
              </a:rPr>
              <a:t>Apply it!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3125" t="3750" r="24999" b="10000"/>
          <a:stretch/>
        </p:blipFill>
        <p:spPr>
          <a:xfrm rot="5400000">
            <a:off x="1610446" y="40555"/>
            <a:ext cx="2671908" cy="47244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8438" r="11408" b="5833"/>
          <a:stretch/>
        </p:blipFill>
        <p:spPr>
          <a:xfrm rot="5400000">
            <a:off x="1431203" y="2891705"/>
            <a:ext cx="3030391" cy="472440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438" t="11250" r="12188"/>
          <a:stretch/>
        </p:blipFill>
        <p:spPr>
          <a:xfrm rot="5400000">
            <a:off x="5244292" y="1575606"/>
            <a:ext cx="4459313" cy="3517901"/>
          </a:xfrm>
          <a:prstGeom prst="rect">
            <a:avLst/>
          </a:prstGeom>
        </p:spPr>
      </p:pic>
      <p:sp>
        <p:nvSpPr>
          <p:cNvPr id="6" name="TextBox 5"/>
          <p:cNvSpPr txBox="1"/>
          <p:nvPr/>
        </p:nvSpPr>
        <p:spPr>
          <a:xfrm>
            <a:off x="5918198" y="5845772"/>
            <a:ext cx="3467101" cy="923330"/>
          </a:xfrm>
          <a:prstGeom prst="rect">
            <a:avLst/>
          </a:prstGeom>
          <a:noFill/>
        </p:spPr>
        <p:txBody>
          <a:bodyPr wrap="square" rtlCol="0">
            <a:spAutoFit/>
          </a:bodyPr>
          <a:lstStyle/>
          <a:p>
            <a:r>
              <a:rPr lang="en-US" dirty="0" smtClean="0"/>
              <a:t>14.  Save this by Printing it to your OneNote 2016 and then rename it EO2 Apply</a:t>
            </a:r>
            <a:endParaRPr lang="en-US" dirty="0"/>
          </a:p>
        </p:txBody>
      </p:sp>
    </p:spTree>
    <p:extLst>
      <p:ext uri="{BB962C8B-B14F-4D97-AF65-F5344CB8AC3E}">
        <p14:creationId xmlns:p14="http://schemas.microsoft.com/office/powerpoint/2010/main" val="84899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617" y="556592"/>
            <a:ext cx="7924800" cy="646331"/>
          </a:xfrm>
          <a:prstGeom prst="rect">
            <a:avLst/>
          </a:prstGeom>
          <a:noFill/>
        </p:spPr>
        <p:txBody>
          <a:bodyPr wrap="square" rtlCol="0">
            <a:spAutoFit/>
          </a:bodyPr>
          <a:lstStyle>
            <a:defPPr>
              <a:defRPr lang="en-US"/>
            </a:defPPr>
            <a:lvl1pPr>
              <a:defRPr sz="3600">
                <a:solidFill>
                  <a:srgbClr val="90C226"/>
                </a:solidFill>
                <a:ea typeface="+mj-ea"/>
                <a:cs typeface="+mj-cs"/>
              </a:defRPr>
            </a:lvl1pPr>
          </a:lstStyle>
          <a:p>
            <a:r>
              <a:rPr lang="en-US" dirty="0"/>
              <a:t>Lesson </a:t>
            </a:r>
            <a:r>
              <a:rPr lang="en-US" dirty="0" smtClean="0"/>
              <a:t>3 </a:t>
            </a:r>
            <a:r>
              <a:rPr lang="en-US" dirty="0"/>
              <a:t>– </a:t>
            </a:r>
            <a:r>
              <a:rPr lang="en-US" dirty="0" smtClean="0"/>
              <a:t>Adding Data </a:t>
            </a:r>
            <a:endParaRPr lang="en-US" dirty="0"/>
          </a:p>
        </p:txBody>
      </p:sp>
      <p:sp>
        <p:nvSpPr>
          <p:cNvPr id="3" name="TextBox 2"/>
          <p:cNvSpPr txBox="1"/>
          <p:nvPr/>
        </p:nvSpPr>
        <p:spPr>
          <a:xfrm>
            <a:off x="940903" y="1497496"/>
            <a:ext cx="9011479" cy="4678204"/>
          </a:xfrm>
          <a:prstGeom prst="rect">
            <a:avLst/>
          </a:prstGeom>
          <a:noFill/>
        </p:spPr>
        <p:txBody>
          <a:bodyPr wrap="square" rtlCol="0">
            <a:spAutoFit/>
          </a:bodyPr>
          <a:lstStyle/>
          <a:p>
            <a:r>
              <a:rPr lang="en-US" dirty="0" smtClean="0"/>
              <a:t>Sometime you use a spreadsheet – enter information and then need to save it under a different name or you want to change the name.  </a:t>
            </a:r>
          </a:p>
          <a:p>
            <a:endParaRPr lang="en-US" dirty="0"/>
          </a:p>
          <a:p>
            <a:pPr marL="342900" indent="-342900">
              <a:buAutoNum type="arabicPeriod"/>
            </a:pPr>
            <a:r>
              <a:rPr lang="en-US" dirty="0" smtClean="0"/>
              <a:t>IF you have added or changed data – just do a “Save As” and then rename it – your original spreadsheet is still available for use.</a:t>
            </a:r>
          </a:p>
          <a:p>
            <a:pPr marL="342900" indent="-342900">
              <a:buAutoNum type="arabicPeriod"/>
            </a:pPr>
            <a:endParaRPr lang="en-US" dirty="0"/>
          </a:p>
          <a:p>
            <a:pPr marL="342900" indent="-342900">
              <a:buAutoNum type="arabicPeriod"/>
            </a:pPr>
            <a:r>
              <a:rPr lang="en-US" dirty="0" smtClean="0"/>
              <a:t>To rename a spreadsheet – open the file it is saved in – Right Click on the spreadsheet you wish to rename – Click on rename and then give it a new name.  Your original spreadsheet will not be available since the name has changed.</a:t>
            </a:r>
          </a:p>
          <a:p>
            <a:pPr marL="342900" indent="-342900">
              <a:buAutoNum type="arabicPeriod"/>
            </a:pPr>
            <a:endParaRPr lang="en-US" dirty="0"/>
          </a:p>
          <a:p>
            <a:r>
              <a:rPr lang="en-US" b="1" dirty="0" smtClean="0"/>
              <a:t>Entering Data </a:t>
            </a:r>
            <a:r>
              <a:rPr lang="en-US" dirty="0" smtClean="0"/>
              <a:t>– this is pretty simple in terms of selecting a cell and adding what you want.  Let’s try it by opening EO3Try and turning to pages 364-367 in the book. </a:t>
            </a:r>
          </a:p>
          <a:p>
            <a:endParaRPr lang="en-US" dirty="0"/>
          </a:p>
          <a:p>
            <a:r>
              <a:rPr lang="en-US" dirty="0" smtClean="0"/>
              <a:t>Now complete the </a:t>
            </a:r>
            <a:r>
              <a:rPr lang="en-US" sz="2800" b="1" dirty="0" smtClean="0"/>
              <a:t>Apply It </a:t>
            </a:r>
            <a:r>
              <a:rPr lang="en-US" dirty="0" smtClean="0"/>
              <a:t>on page 369.   </a:t>
            </a:r>
          </a:p>
          <a:p>
            <a:r>
              <a:rPr lang="en-US" dirty="0"/>
              <a:t>	</a:t>
            </a:r>
            <a:endParaRPr lang="en-US" dirty="0" smtClean="0"/>
          </a:p>
          <a:p>
            <a:endParaRPr lang="en-US" dirty="0"/>
          </a:p>
        </p:txBody>
      </p:sp>
    </p:spTree>
    <p:extLst>
      <p:ext uri="{BB962C8B-B14F-4D97-AF65-F5344CB8AC3E}">
        <p14:creationId xmlns:p14="http://schemas.microsoft.com/office/powerpoint/2010/main" val="70518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617" y="556592"/>
            <a:ext cx="7924800" cy="646331"/>
          </a:xfrm>
          <a:prstGeom prst="rect">
            <a:avLst/>
          </a:prstGeom>
          <a:noFill/>
        </p:spPr>
        <p:txBody>
          <a:bodyPr wrap="square" rtlCol="0">
            <a:spAutoFit/>
          </a:bodyPr>
          <a:lstStyle>
            <a:defPPr>
              <a:defRPr lang="en-US"/>
            </a:defPPr>
            <a:lvl1pPr>
              <a:defRPr sz="3600">
                <a:solidFill>
                  <a:srgbClr val="90C226"/>
                </a:solidFill>
                <a:ea typeface="+mj-ea"/>
                <a:cs typeface="+mj-cs"/>
              </a:defRPr>
            </a:lvl1pPr>
          </a:lstStyle>
          <a:p>
            <a:r>
              <a:rPr lang="en-US" dirty="0"/>
              <a:t>Lesson </a:t>
            </a:r>
            <a:r>
              <a:rPr lang="en-US" dirty="0" smtClean="0"/>
              <a:t>4 </a:t>
            </a:r>
            <a:r>
              <a:rPr lang="en-US" dirty="0"/>
              <a:t>– </a:t>
            </a:r>
            <a:r>
              <a:rPr lang="en-US" dirty="0" smtClean="0"/>
              <a:t>Formatting A Worksheet</a:t>
            </a:r>
            <a:endParaRPr lang="en-US" dirty="0"/>
          </a:p>
        </p:txBody>
      </p:sp>
      <p:sp>
        <p:nvSpPr>
          <p:cNvPr id="3" name="TextBox 2"/>
          <p:cNvSpPr txBox="1"/>
          <p:nvPr/>
        </p:nvSpPr>
        <p:spPr>
          <a:xfrm>
            <a:off x="715617" y="1202923"/>
            <a:ext cx="9011479" cy="3416320"/>
          </a:xfrm>
          <a:prstGeom prst="rect">
            <a:avLst/>
          </a:prstGeom>
          <a:noFill/>
        </p:spPr>
        <p:txBody>
          <a:bodyPr wrap="square" rtlCol="0">
            <a:spAutoFit/>
          </a:bodyPr>
          <a:lstStyle/>
          <a:p>
            <a:r>
              <a:rPr lang="en-US" dirty="0" smtClean="0"/>
              <a:t>Using Themes is an easy way to format a worksheet.</a:t>
            </a:r>
          </a:p>
          <a:p>
            <a:pPr marL="742950" lvl="1" indent="-285750">
              <a:buFont typeface="Arial" panose="020B0604020202020204" pitchFamily="34" charset="0"/>
              <a:buChar char="•"/>
            </a:pPr>
            <a:r>
              <a:rPr lang="en-US" b="1" dirty="0" smtClean="0">
                <a:solidFill>
                  <a:srgbClr val="FF0000"/>
                </a:solidFill>
              </a:rPr>
              <a:t>Themes</a:t>
            </a:r>
            <a:r>
              <a:rPr lang="en-US" dirty="0" smtClean="0"/>
              <a:t> come in a variety or options however it is important not to use numerous themes because your worksheet will be hard to read and look unprofessional.  Generally </a:t>
            </a:r>
            <a:r>
              <a:rPr lang="en-US" dirty="0" smtClean="0"/>
              <a:t>picking one theme is best.</a:t>
            </a:r>
          </a:p>
          <a:p>
            <a:pPr marL="742950" lvl="1" indent="-285750">
              <a:buFont typeface="Arial" panose="020B0604020202020204" pitchFamily="34" charset="0"/>
              <a:buChar char="•"/>
            </a:pPr>
            <a:r>
              <a:rPr lang="en-US" b="1" dirty="0" smtClean="0">
                <a:solidFill>
                  <a:srgbClr val="FF0000"/>
                </a:solidFill>
              </a:rPr>
              <a:t>Fonts</a:t>
            </a:r>
            <a:r>
              <a:rPr lang="en-US" dirty="0" smtClean="0"/>
              <a:t> – both type of font, size, color and other attributes like Bold or Italics, can also be changed to add emphasis or to make the worksheet more interesting or understandable.  However, when you select a theme the font will change as well.</a:t>
            </a:r>
          </a:p>
          <a:p>
            <a:pPr marL="742950" lvl="1" indent="-285750">
              <a:buFont typeface="Arial" panose="020B0604020202020204" pitchFamily="34" charset="0"/>
              <a:buChar char="•"/>
            </a:pPr>
            <a:r>
              <a:rPr lang="en-US" dirty="0" smtClean="0"/>
              <a:t>To use a Theme you select the theme you want on the Page Layout Tab.  </a:t>
            </a:r>
          </a:p>
          <a:p>
            <a:r>
              <a:rPr lang="en-US" dirty="0" smtClean="0"/>
              <a:t> </a:t>
            </a:r>
            <a:endParaRPr lang="en-US" dirty="0" smtClean="0"/>
          </a:p>
          <a:p>
            <a:r>
              <a:rPr lang="en-US" dirty="0"/>
              <a:t>	</a:t>
            </a:r>
            <a:endParaRPr lang="en-US" dirty="0" smtClean="0"/>
          </a:p>
          <a:p>
            <a:endParaRPr lang="en-US" dirty="0"/>
          </a:p>
        </p:txBody>
      </p:sp>
      <p:pic>
        <p:nvPicPr>
          <p:cNvPr id="4" name="Picture 3"/>
          <p:cNvPicPr>
            <a:picLocks noChangeAspect="1"/>
          </p:cNvPicPr>
          <p:nvPr/>
        </p:nvPicPr>
        <p:blipFill rotWithShape="1">
          <a:blip r:embed="rId2"/>
          <a:srcRect r="54688" b="76432"/>
          <a:stretch/>
        </p:blipFill>
        <p:spPr>
          <a:xfrm>
            <a:off x="5643217" y="3777708"/>
            <a:ext cx="5524500" cy="2298700"/>
          </a:xfrm>
          <a:prstGeom prst="rect">
            <a:avLst/>
          </a:prstGeom>
        </p:spPr>
      </p:pic>
      <p:cxnSp>
        <p:nvCxnSpPr>
          <p:cNvPr id="6" name="Straight Arrow Connector 5"/>
          <p:cNvCxnSpPr/>
          <p:nvPr/>
        </p:nvCxnSpPr>
        <p:spPr>
          <a:xfrm>
            <a:off x="3417956" y="4241800"/>
            <a:ext cx="1803400" cy="125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9000" y="4724400"/>
            <a:ext cx="3975100" cy="1477328"/>
          </a:xfrm>
          <a:prstGeom prst="rect">
            <a:avLst/>
          </a:prstGeom>
          <a:noFill/>
        </p:spPr>
        <p:txBody>
          <a:bodyPr wrap="square" rtlCol="0">
            <a:spAutoFit/>
          </a:bodyPr>
          <a:lstStyle/>
          <a:p>
            <a:r>
              <a:rPr lang="en-US" dirty="0" smtClean="0"/>
              <a:t>Let’s try it now.  Open EO4  and try the activities shown in page 372-377.</a:t>
            </a:r>
          </a:p>
          <a:p>
            <a:endParaRPr lang="en-US" dirty="0" smtClean="0"/>
          </a:p>
          <a:p>
            <a:r>
              <a:rPr lang="en-US" dirty="0" smtClean="0"/>
              <a:t>The complete the Apply It on 379.</a:t>
            </a:r>
            <a:endParaRPr lang="en-US" dirty="0"/>
          </a:p>
        </p:txBody>
      </p:sp>
    </p:spTree>
    <p:extLst>
      <p:ext uri="{BB962C8B-B14F-4D97-AF65-F5344CB8AC3E}">
        <p14:creationId xmlns:p14="http://schemas.microsoft.com/office/powerpoint/2010/main" val="266170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617" y="556592"/>
            <a:ext cx="7924800" cy="646331"/>
          </a:xfrm>
          <a:prstGeom prst="rect">
            <a:avLst/>
          </a:prstGeom>
          <a:noFill/>
        </p:spPr>
        <p:txBody>
          <a:bodyPr wrap="square" rtlCol="0">
            <a:spAutoFit/>
          </a:bodyPr>
          <a:lstStyle>
            <a:defPPr>
              <a:defRPr lang="en-US"/>
            </a:defPPr>
            <a:lvl1pPr>
              <a:defRPr sz="3600">
                <a:solidFill>
                  <a:srgbClr val="90C226"/>
                </a:solidFill>
                <a:ea typeface="+mj-ea"/>
                <a:cs typeface="+mj-cs"/>
              </a:defRPr>
            </a:lvl1pPr>
          </a:lstStyle>
          <a:p>
            <a:r>
              <a:rPr lang="en-US" dirty="0"/>
              <a:t>Lesson </a:t>
            </a:r>
            <a:r>
              <a:rPr lang="en-US" dirty="0" smtClean="0"/>
              <a:t>4 </a:t>
            </a:r>
            <a:r>
              <a:rPr lang="en-US" dirty="0"/>
              <a:t>– </a:t>
            </a:r>
            <a:r>
              <a:rPr lang="en-US" dirty="0" smtClean="0"/>
              <a:t>Formatting A Worksheet</a:t>
            </a:r>
            <a:endParaRPr lang="en-US" dirty="0"/>
          </a:p>
        </p:txBody>
      </p:sp>
      <p:sp>
        <p:nvSpPr>
          <p:cNvPr id="3" name="TextBox 2"/>
          <p:cNvSpPr txBox="1"/>
          <p:nvPr/>
        </p:nvSpPr>
        <p:spPr>
          <a:xfrm>
            <a:off x="940903" y="1573696"/>
            <a:ext cx="9011479" cy="3416320"/>
          </a:xfrm>
          <a:prstGeom prst="rect">
            <a:avLst/>
          </a:prstGeom>
          <a:noFill/>
        </p:spPr>
        <p:txBody>
          <a:bodyPr wrap="square" rtlCol="0">
            <a:spAutoFit/>
          </a:bodyPr>
          <a:lstStyle/>
          <a:p>
            <a:r>
              <a:rPr lang="en-US" dirty="0" smtClean="0"/>
              <a:t>Using Themes is an easy way to format a worksheet.</a:t>
            </a:r>
          </a:p>
          <a:p>
            <a:pPr marL="742950" lvl="1" indent="-285750">
              <a:buFont typeface="Arial" panose="020B0604020202020204" pitchFamily="34" charset="0"/>
              <a:buChar char="•"/>
            </a:pPr>
            <a:r>
              <a:rPr lang="en-US" b="1" dirty="0" smtClean="0">
                <a:solidFill>
                  <a:srgbClr val="FF0000"/>
                </a:solidFill>
              </a:rPr>
              <a:t>Themes</a:t>
            </a:r>
            <a:r>
              <a:rPr lang="en-US" dirty="0" smtClean="0"/>
              <a:t> come in a variety or options however it is important not to use numerous themes because your worksheet will be hard to read and look unprofessional.  Generally </a:t>
            </a:r>
            <a:r>
              <a:rPr lang="en-US" dirty="0" smtClean="0"/>
              <a:t>picking one theme is best.</a:t>
            </a:r>
          </a:p>
          <a:p>
            <a:pPr marL="742950" lvl="1" indent="-285750">
              <a:buFont typeface="Arial" panose="020B0604020202020204" pitchFamily="34" charset="0"/>
              <a:buChar char="•"/>
            </a:pPr>
            <a:r>
              <a:rPr lang="en-US" b="1" dirty="0" smtClean="0">
                <a:solidFill>
                  <a:srgbClr val="FF0000"/>
                </a:solidFill>
              </a:rPr>
              <a:t>Fonts</a:t>
            </a:r>
            <a:r>
              <a:rPr lang="en-US" dirty="0" smtClean="0"/>
              <a:t> – both type of font, size, color and other attributes like Bold or Italics, can also be changed to add emphasis or to make the worksheet more interesting or understandable.  However, when you select a theme the font will change as well.</a:t>
            </a:r>
          </a:p>
          <a:p>
            <a:pPr marL="742950" lvl="1" indent="-285750">
              <a:buFont typeface="Arial" panose="020B0604020202020204" pitchFamily="34" charset="0"/>
              <a:buChar char="•"/>
            </a:pPr>
            <a:r>
              <a:rPr lang="en-US" dirty="0" smtClean="0"/>
              <a:t>To use a Theme you select the theme you want on the Page Layout Tab.  </a:t>
            </a:r>
          </a:p>
          <a:p>
            <a:r>
              <a:rPr lang="en-US" dirty="0" smtClean="0"/>
              <a:t> </a:t>
            </a:r>
            <a:endParaRPr lang="en-US" dirty="0" smtClean="0"/>
          </a:p>
          <a:p>
            <a:r>
              <a:rPr lang="en-US" dirty="0"/>
              <a:t>	</a:t>
            </a:r>
            <a:endParaRPr lang="en-US" dirty="0" smtClean="0"/>
          </a:p>
          <a:p>
            <a:endParaRPr lang="en-US" dirty="0"/>
          </a:p>
        </p:txBody>
      </p:sp>
      <p:pic>
        <p:nvPicPr>
          <p:cNvPr id="4" name="Picture 3"/>
          <p:cNvPicPr>
            <a:picLocks noChangeAspect="1"/>
          </p:cNvPicPr>
          <p:nvPr/>
        </p:nvPicPr>
        <p:blipFill rotWithShape="1">
          <a:blip r:embed="rId2"/>
          <a:srcRect r="54688" b="76432"/>
          <a:stretch/>
        </p:blipFill>
        <p:spPr>
          <a:xfrm>
            <a:off x="3115917" y="4211439"/>
            <a:ext cx="5524500" cy="2298700"/>
          </a:xfrm>
          <a:prstGeom prst="rect">
            <a:avLst/>
          </a:prstGeom>
        </p:spPr>
      </p:pic>
      <p:cxnSp>
        <p:nvCxnSpPr>
          <p:cNvPr id="6" name="Straight Arrow Connector 5"/>
          <p:cNvCxnSpPr/>
          <p:nvPr/>
        </p:nvCxnSpPr>
        <p:spPr>
          <a:xfrm>
            <a:off x="1054100" y="4864100"/>
            <a:ext cx="1803400" cy="125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46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	</a:t>
            </a:r>
          </a:p>
        </p:txBody>
      </p:sp>
      <p:sp>
        <p:nvSpPr>
          <p:cNvPr id="3" name="Content Placeholder 2"/>
          <p:cNvSpPr>
            <a:spLocks noGrp="1"/>
          </p:cNvSpPr>
          <p:nvPr>
            <p:ph idx="1"/>
          </p:nvPr>
        </p:nvSpPr>
        <p:spPr>
          <a:xfrm>
            <a:off x="838200" y="1825625"/>
            <a:ext cx="5461000" cy="4351338"/>
          </a:xfrm>
        </p:spPr>
        <p:txBody>
          <a:bodyPr>
            <a:normAutofit/>
          </a:bodyPr>
          <a:lstStyle/>
          <a:p>
            <a:r>
              <a:rPr lang="en-US" dirty="0"/>
              <a:t>To Open Excel 2016 in Windows 10 – </a:t>
            </a:r>
          </a:p>
          <a:p>
            <a:r>
              <a:rPr lang="en-US" dirty="0"/>
              <a:t>Click on the Windows Icon and open.</a:t>
            </a:r>
          </a:p>
          <a:p>
            <a:r>
              <a:rPr lang="en-US" dirty="0"/>
              <a:t>Click on “NEW” or search for a Template</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5899150" y="1485900"/>
            <a:ext cx="5619750" cy="4495800"/>
          </a:xfrm>
          <a:prstGeom prst="rect">
            <a:avLst/>
          </a:prstGeom>
        </p:spPr>
      </p:pic>
    </p:spTree>
    <p:extLst>
      <p:ext uri="{BB962C8B-B14F-4D97-AF65-F5344CB8AC3E}">
        <p14:creationId xmlns:p14="http://schemas.microsoft.com/office/powerpoint/2010/main" val="137672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606425"/>
            <a:ext cx="6032500" cy="4351338"/>
          </a:xfrm>
        </p:spPr>
        <p:txBody>
          <a:bodyPr>
            <a:normAutofit/>
          </a:bodyPr>
          <a:lstStyle/>
          <a:p>
            <a:r>
              <a:rPr lang="en-US" dirty="0"/>
              <a:t>To Save </a:t>
            </a:r>
          </a:p>
          <a:p>
            <a:pPr lvl="1"/>
            <a:r>
              <a:rPr lang="en-US" dirty="0"/>
              <a:t>If it is a new Workbook </a:t>
            </a:r>
          </a:p>
          <a:p>
            <a:pPr lvl="2"/>
            <a:r>
              <a:rPr lang="en-US" dirty="0"/>
              <a:t>Go to the File TAB and </a:t>
            </a:r>
            <a:r>
              <a:rPr lang="en-US" b="1" dirty="0">
                <a:solidFill>
                  <a:srgbClr val="C00000"/>
                </a:solidFill>
              </a:rPr>
              <a:t>always</a:t>
            </a:r>
            <a:r>
              <a:rPr lang="en-US" dirty="0"/>
              <a:t> use Save As </a:t>
            </a:r>
            <a:r>
              <a:rPr lang="en-US" dirty="0">
                <a:solidFill>
                  <a:srgbClr val="FF0000"/>
                </a:solidFill>
              </a:rPr>
              <a:t>so you can name the file.</a:t>
            </a:r>
          </a:p>
          <a:p>
            <a:pPr lvl="1"/>
            <a:r>
              <a:rPr lang="en-US" dirty="0"/>
              <a:t>If it is a Workbook you have just made changes to</a:t>
            </a:r>
          </a:p>
          <a:p>
            <a:pPr lvl="2"/>
            <a:r>
              <a:rPr lang="en-US" dirty="0"/>
              <a:t>Go to the File Tab and click on Save or Click on the Disk icon on the Quick Access Bar.</a:t>
            </a:r>
          </a:p>
        </p:txBody>
      </p:sp>
      <p:pic>
        <p:nvPicPr>
          <p:cNvPr id="6" name="Picture 5"/>
          <p:cNvPicPr>
            <a:picLocks noChangeAspect="1"/>
          </p:cNvPicPr>
          <p:nvPr/>
        </p:nvPicPr>
        <p:blipFill rotWithShape="1">
          <a:blip r:embed="rId2"/>
          <a:srcRect r="56519" b="33788"/>
          <a:stretch/>
        </p:blipFill>
        <p:spPr>
          <a:xfrm>
            <a:off x="7108824" y="711200"/>
            <a:ext cx="3838575" cy="4676190"/>
          </a:xfrm>
          <a:prstGeom prst="rect">
            <a:avLst/>
          </a:prstGeom>
        </p:spPr>
      </p:pic>
      <p:cxnSp>
        <p:nvCxnSpPr>
          <p:cNvPr id="8" name="Straight Arrow Connector 7"/>
          <p:cNvCxnSpPr/>
          <p:nvPr/>
        </p:nvCxnSpPr>
        <p:spPr>
          <a:xfrm>
            <a:off x="6159500" y="1803400"/>
            <a:ext cx="949324" cy="596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578600" y="2197100"/>
            <a:ext cx="530224" cy="66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3"/>
          <a:srcRect r="75417" b="70052"/>
          <a:stretch/>
        </p:blipFill>
        <p:spPr>
          <a:xfrm>
            <a:off x="2398712" y="3695700"/>
            <a:ext cx="2997200" cy="2921000"/>
          </a:xfrm>
          <a:prstGeom prst="rect">
            <a:avLst/>
          </a:prstGeom>
        </p:spPr>
      </p:pic>
      <p:cxnSp>
        <p:nvCxnSpPr>
          <p:cNvPr id="16" name="Straight Arrow Connector 15"/>
          <p:cNvCxnSpPr/>
          <p:nvPr/>
        </p:nvCxnSpPr>
        <p:spPr>
          <a:xfrm flipH="1">
            <a:off x="2743200" y="3302000"/>
            <a:ext cx="114300" cy="25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78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layout</a:t>
            </a:r>
          </a:p>
        </p:txBody>
      </p:sp>
      <p:sp>
        <p:nvSpPr>
          <p:cNvPr id="3" name="Content Placeholder 2"/>
          <p:cNvSpPr>
            <a:spLocks noGrp="1"/>
          </p:cNvSpPr>
          <p:nvPr>
            <p:ph idx="1"/>
          </p:nvPr>
        </p:nvSpPr>
        <p:spPr/>
        <p:txBody>
          <a:bodyPr/>
          <a:lstStyle/>
          <a:p>
            <a:pPr marL="0" indent="0">
              <a:buNone/>
            </a:pPr>
            <a:r>
              <a:rPr lang="en-US" sz="4000" dirty="0">
                <a:solidFill>
                  <a:srgbClr val="00B0F0"/>
                </a:solidFill>
              </a:rPr>
              <a:t>Try it!  </a:t>
            </a:r>
            <a:r>
              <a:rPr lang="en-US" dirty="0"/>
              <a:t>Open a blank Excel Workbook and create a worksheet that looks like the following slides.</a:t>
            </a:r>
          </a:p>
        </p:txBody>
      </p:sp>
    </p:spTree>
    <p:extLst>
      <p:ext uri="{BB962C8B-B14F-4D97-AF65-F5344CB8AC3E}">
        <p14:creationId xmlns:p14="http://schemas.microsoft.com/office/powerpoint/2010/main" val="372598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1" t="1384" r="-101" b="4192"/>
          <a:stretch/>
        </p:blipFill>
        <p:spPr>
          <a:xfrm>
            <a:off x="0" y="0"/>
            <a:ext cx="12039600" cy="6858000"/>
          </a:xfrm>
          <a:prstGeom prst="rect">
            <a:avLst/>
          </a:prstGeom>
        </p:spPr>
      </p:pic>
    </p:spTree>
    <p:extLst>
      <p:ext uri="{BB962C8B-B14F-4D97-AF65-F5344CB8AC3E}">
        <p14:creationId xmlns:p14="http://schemas.microsoft.com/office/powerpoint/2010/main" val="276612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7817"/>
          <a:stretch/>
        </p:blipFill>
        <p:spPr>
          <a:xfrm>
            <a:off x="696799" y="1167259"/>
            <a:ext cx="8853601" cy="5463282"/>
          </a:xfrm>
          <a:prstGeom prst="rect">
            <a:avLst/>
          </a:prstGeom>
        </p:spPr>
      </p:pic>
      <p:sp>
        <p:nvSpPr>
          <p:cNvPr id="3" name="TextBox 2"/>
          <p:cNvSpPr txBox="1"/>
          <p:nvPr/>
        </p:nvSpPr>
        <p:spPr>
          <a:xfrm>
            <a:off x="876300" y="266700"/>
            <a:ext cx="8229600" cy="369332"/>
          </a:xfrm>
          <a:prstGeom prst="rect">
            <a:avLst/>
          </a:prstGeom>
          <a:noFill/>
        </p:spPr>
        <p:txBody>
          <a:bodyPr wrap="square" rtlCol="0">
            <a:spAutoFit/>
          </a:bodyPr>
          <a:lstStyle/>
          <a:p>
            <a:r>
              <a:rPr lang="en-US" dirty="0"/>
              <a:t>This is a zoomed in version ABOVE columns A-D</a:t>
            </a:r>
          </a:p>
        </p:txBody>
      </p:sp>
    </p:spTree>
    <p:extLst>
      <p:ext uri="{BB962C8B-B14F-4D97-AF65-F5344CB8AC3E}">
        <p14:creationId xmlns:p14="http://schemas.microsoft.com/office/powerpoint/2010/main" val="358437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674" y="1754015"/>
            <a:ext cx="10009795" cy="4329285"/>
          </a:xfrm>
          <a:prstGeom prst="rect">
            <a:avLst/>
          </a:prstGeom>
        </p:spPr>
      </p:pic>
      <p:sp>
        <p:nvSpPr>
          <p:cNvPr id="3" name="TextBox 2"/>
          <p:cNvSpPr txBox="1"/>
          <p:nvPr/>
        </p:nvSpPr>
        <p:spPr>
          <a:xfrm>
            <a:off x="876300" y="266700"/>
            <a:ext cx="8229600" cy="369332"/>
          </a:xfrm>
          <a:prstGeom prst="rect">
            <a:avLst/>
          </a:prstGeom>
          <a:noFill/>
        </p:spPr>
        <p:txBody>
          <a:bodyPr wrap="square" rtlCol="0">
            <a:spAutoFit/>
          </a:bodyPr>
          <a:lstStyle/>
          <a:p>
            <a:r>
              <a:rPr lang="en-US" dirty="0"/>
              <a:t>This is a zoomed in version bottom right of </a:t>
            </a:r>
            <a:r>
              <a:rPr lang="en-US"/>
              <a:t>the worksheet</a:t>
            </a:r>
            <a:endParaRPr lang="en-US" dirty="0"/>
          </a:p>
        </p:txBody>
      </p:sp>
    </p:spTree>
    <p:extLst>
      <p:ext uri="{BB962C8B-B14F-4D97-AF65-F5344CB8AC3E}">
        <p14:creationId xmlns:p14="http://schemas.microsoft.com/office/powerpoint/2010/main" val="40921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617" y="556592"/>
            <a:ext cx="7924800" cy="646331"/>
          </a:xfrm>
          <a:prstGeom prst="rect">
            <a:avLst/>
          </a:prstGeom>
          <a:noFill/>
        </p:spPr>
        <p:txBody>
          <a:bodyPr wrap="square" rtlCol="0">
            <a:spAutoFit/>
          </a:bodyPr>
          <a:lstStyle>
            <a:defPPr>
              <a:defRPr lang="en-US"/>
            </a:defPPr>
            <a:lvl1pPr>
              <a:defRPr sz="3600">
                <a:solidFill>
                  <a:srgbClr val="90C226"/>
                </a:solidFill>
                <a:ea typeface="+mj-ea"/>
                <a:cs typeface="+mj-cs"/>
              </a:defRPr>
            </a:lvl1pPr>
          </a:lstStyle>
          <a:p>
            <a:r>
              <a:rPr lang="en-US" dirty="0"/>
              <a:t>Lesson 2 – The Workbook</a:t>
            </a:r>
          </a:p>
        </p:txBody>
      </p:sp>
      <p:sp>
        <p:nvSpPr>
          <p:cNvPr id="3" name="TextBox 2"/>
          <p:cNvSpPr txBox="1"/>
          <p:nvPr/>
        </p:nvSpPr>
        <p:spPr>
          <a:xfrm>
            <a:off x="940903" y="1497496"/>
            <a:ext cx="9011479" cy="2308324"/>
          </a:xfrm>
          <a:prstGeom prst="rect">
            <a:avLst/>
          </a:prstGeom>
          <a:noFill/>
        </p:spPr>
        <p:txBody>
          <a:bodyPr wrap="square" rtlCol="0">
            <a:spAutoFit/>
          </a:bodyPr>
          <a:lstStyle/>
          <a:p>
            <a:r>
              <a:rPr lang="en-US" dirty="0"/>
              <a:t>Entering text and labels is as easy as clicking in a cell and starting to type.</a:t>
            </a:r>
          </a:p>
          <a:p>
            <a:pPr marL="742950" lvl="1" indent="-285750">
              <a:buFont typeface="Arial" panose="020B0604020202020204" pitchFamily="34" charset="0"/>
              <a:buChar char="•"/>
            </a:pPr>
            <a:r>
              <a:rPr lang="en-US" dirty="0"/>
              <a:t>The first character determines what the entry is – numeric, text, or formula</a:t>
            </a:r>
          </a:p>
          <a:p>
            <a:pPr marL="1200150" lvl="2" indent="-285750">
              <a:buFont typeface="Arial" panose="020B0604020202020204" pitchFamily="34" charset="0"/>
              <a:buChar char="•"/>
            </a:pPr>
            <a:r>
              <a:rPr lang="en-US" dirty="0"/>
              <a:t>Sometimes thought you have to select the cell and use the Number Group to change the automatic selection.  </a:t>
            </a:r>
          </a:p>
          <a:p>
            <a:pPr marL="1200150" lvl="2" indent="-285750">
              <a:buFont typeface="Arial" panose="020B0604020202020204" pitchFamily="34" charset="0"/>
              <a:buChar char="•"/>
            </a:pPr>
            <a:r>
              <a:rPr lang="en-US" dirty="0"/>
              <a:t>For example:  When you type in Feb 23 – not meaning it as a date, Excel automatically decides it looks like a date and changes it to a Custom entry as seen below.  If I change the selector to say Text – Excel will change it back.	</a:t>
            </a:r>
          </a:p>
        </p:txBody>
      </p:sp>
      <p:pic>
        <p:nvPicPr>
          <p:cNvPr id="4" name="Picture 3"/>
          <p:cNvPicPr>
            <a:picLocks noChangeAspect="1"/>
          </p:cNvPicPr>
          <p:nvPr/>
        </p:nvPicPr>
        <p:blipFill rotWithShape="1">
          <a:blip r:embed="rId2"/>
          <a:srcRect l="33477" t="5881" r="33045" b="61778"/>
          <a:stretch/>
        </p:blipFill>
        <p:spPr>
          <a:xfrm>
            <a:off x="715617" y="3823394"/>
            <a:ext cx="4081669" cy="2216886"/>
          </a:xfrm>
          <a:prstGeom prst="rect">
            <a:avLst/>
          </a:prstGeom>
        </p:spPr>
      </p:pic>
      <p:pic>
        <p:nvPicPr>
          <p:cNvPr id="5" name="Picture 4"/>
          <p:cNvPicPr>
            <a:picLocks noChangeAspect="1"/>
          </p:cNvPicPr>
          <p:nvPr/>
        </p:nvPicPr>
        <p:blipFill rotWithShape="1">
          <a:blip r:embed="rId3"/>
          <a:srcRect l="34457" r="39631" b="61551"/>
          <a:stretch/>
        </p:blipFill>
        <p:spPr>
          <a:xfrm>
            <a:off x="5989982" y="3823394"/>
            <a:ext cx="3159231" cy="2635510"/>
          </a:xfrm>
          <a:prstGeom prst="rect">
            <a:avLst/>
          </a:prstGeom>
        </p:spPr>
      </p:pic>
    </p:spTree>
    <p:extLst>
      <p:ext uri="{BB962C8B-B14F-4D97-AF65-F5344CB8AC3E}">
        <p14:creationId xmlns:p14="http://schemas.microsoft.com/office/powerpoint/2010/main" val="425079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layout</a:t>
            </a:r>
          </a:p>
        </p:txBody>
      </p:sp>
      <p:sp>
        <p:nvSpPr>
          <p:cNvPr id="3" name="Content Placeholder 2"/>
          <p:cNvSpPr>
            <a:spLocks noGrp="1"/>
          </p:cNvSpPr>
          <p:nvPr>
            <p:ph idx="1"/>
          </p:nvPr>
        </p:nvSpPr>
        <p:spPr/>
        <p:txBody>
          <a:bodyPr/>
          <a:lstStyle/>
          <a:p>
            <a:pPr marL="0" indent="0">
              <a:buNone/>
            </a:pPr>
            <a:r>
              <a:rPr lang="en-US" sz="4000" dirty="0">
                <a:solidFill>
                  <a:srgbClr val="00B0F0"/>
                </a:solidFill>
              </a:rPr>
              <a:t>Try it!  </a:t>
            </a:r>
            <a:r>
              <a:rPr lang="en-US" dirty="0"/>
              <a:t>Open a blank Excel Workbook and type in a Feb 23 yourself.</a:t>
            </a:r>
          </a:p>
          <a:p>
            <a:pPr marL="0" indent="0">
              <a:buNone/>
            </a:pPr>
            <a:r>
              <a:rPr lang="en-US" dirty="0"/>
              <a:t>				Select the cell and in the number group change the selector to 				“Text.”  </a:t>
            </a:r>
          </a:p>
          <a:p>
            <a:pPr marL="0" indent="0">
              <a:buNone/>
            </a:pPr>
            <a:endParaRPr lang="en-US" dirty="0"/>
          </a:p>
          <a:p>
            <a:pPr marL="0" indent="0">
              <a:buNone/>
            </a:pPr>
            <a:r>
              <a:rPr lang="en-US" dirty="0"/>
              <a:t>Now try it again putting in dates, numbers and use the selector in the Number group to change </a:t>
            </a:r>
            <a:r>
              <a:rPr lang="en-US"/>
              <a:t>the selection.</a:t>
            </a:r>
            <a:endParaRPr lang="en-US" dirty="0"/>
          </a:p>
        </p:txBody>
      </p:sp>
    </p:spTree>
    <p:extLst>
      <p:ext uri="{BB962C8B-B14F-4D97-AF65-F5344CB8AC3E}">
        <p14:creationId xmlns:p14="http://schemas.microsoft.com/office/powerpoint/2010/main" val="40510840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125</TotalTime>
  <Words>883</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Excel 2016</vt:lpstr>
      <vt:lpstr>The Basics </vt:lpstr>
      <vt:lpstr>PowerPoint Presentation</vt:lpstr>
      <vt:lpstr>Understanding the layout</vt:lpstr>
      <vt:lpstr>PowerPoint Presentation</vt:lpstr>
      <vt:lpstr>PowerPoint Presentation</vt:lpstr>
      <vt:lpstr>PowerPoint Presentation</vt:lpstr>
      <vt:lpstr>PowerPoint Presentation</vt:lpstr>
      <vt:lpstr>Understanding the layout</vt:lpstr>
      <vt:lpstr>More Try 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Helena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2016</dc:title>
  <dc:creator>Humphrey, Samantha</dc:creator>
  <cp:lastModifiedBy>Humphrey, Samantha</cp:lastModifiedBy>
  <cp:revision>17</cp:revision>
  <dcterms:created xsi:type="dcterms:W3CDTF">2016-09-08T16:43:28Z</dcterms:created>
  <dcterms:modified xsi:type="dcterms:W3CDTF">2016-09-15T16:55:47Z</dcterms:modified>
</cp:coreProperties>
</file>